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7" r:id="rId2"/>
    <p:sldId id="258" r:id="rId3"/>
    <p:sldId id="259" r:id="rId4"/>
    <p:sldId id="272" r:id="rId5"/>
    <p:sldId id="260" r:id="rId6"/>
    <p:sldId id="302" r:id="rId7"/>
    <p:sldId id="261" r:id="rId8"/>
    <p:sldId id="273" r:id="rId9"/>
    <p:sldId id="277" r:id="rId10"/>
    <p:sldId id="314" r:id="rId11"/>
    <p:sldId id="315" r:id="rId12"/>
    <p:sldId id="274" r:id="rId13"/>
    <p:sldId id="276" r:id="rId14"/>
    <p:sldId id="262" r:id="rId15"/>
    <p:sldId id="301" r:id="rId16"/>
    <p:sldId id="281" r:id="rId17"/>
    <p:sldId id="284" r:id="rId18"/>
    <p:sldId id="297" r:id="rId19"/>
    <p:sldId id="280" r:id="rId20"/>
    <p:sldId id="303" r:id="rId21"/>
    <p:sldId id="282" r:id="rId22"/>
    <p:sldId id="30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1" d="100"/>
          <a:sy n="151" d="100"/>
        </p:scale>
        <p:origin x="629" y="101"/>
      </p:cViewPr>
      <p:guideLst>
        <p:guide orient="horz" pos="2160"/>
        <p:guide pos="3840"/>
      </p:guideLst>
    </p:cSldViewPr>
  </p:slideViewPr>
  <p:notesTextViewPr>
    <p:cViewPr>
      <p:scale>
        <a:sx n="1" d="1"/>
        <a:sy n="1" d="1"/>
      </p:scale>
      <p:origin x="0" y="0"/>
    </p:cViewPr>
  </p:notesTextViewPr>
  <p:gridSpacing cx="45005" cy="450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image" Target="../media/image3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4D013FF-6A32-43E9-B314-A1BE7EA734D0}" type="datetimeFigureOut">
              <a:rPr lang="en-CA" smtClean="0"/>
              <a:t>2022-01-16</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F023486-CFA1-4046-A8C3-2DF8D5FC1242}" type="slidenum">
              <a:rPr lang="en-CA" smtClean="0"/>
              <a:t>‹#›</a:t>
            </a:fld>
            <a:endParaRPr lang="en-CA"/>
          </a:p>
        </p:txBody>
      </p:sp>
    </p:spTree>
    <p:extLst>
      <p:ext uri="{BB962C8B-B14F-4D97-AF65-F5344CB8AC3E}">
        <p14:creationId xmlns:p14="http://schemas.microsoft.com/office/powerpoint/2010/main" val="530264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844083" eaLnBrk="0" fontAlgn="base" hangingPunct="0">
              <a:spcBef>
                <a:spcPct val="30000"/>
              </a:spcBef>
              <a:spcAft>
                <a:spcPct val="0"/>
              </a:spcAft>
              <a:defRPr/>
            </a:pPr>
            <a:r>
              <a:rPr lang="en-US" baseline="0" dirty="0"/>
              <a:t>And well one day a group of people </a:t>
            </a:r>
            <a:r>
              <a:rPr lang="en-US" baseline="0" dirty="0" err="1"/>
              <a:t>driking</a:t>
            </a:r>
            <a:r>
              <a:rPr lang="en-US" baseline="0" dirty="0"/>
              <a:t> bear said really what a serious problem that we do not know how many species are there. So lets write to Nature. And dump we wrote a very nice letter, with a lot of big guns as coauthors saying that we will have an </a:t>
            </a:r>
            <a:r>
              <a:rPr lang="en-US" baseline="0" dirty="0" err="1"/>
              <a:t>anwser</a:t>
            </a:r>
            <a:r>
              <a:rPr lang="en-US" baseline="0" dirty="0"/>
              <a:t> before a year. Nature we can, and bump we sent it to Nature. And Nature responded yea go ahead boys. Well and after that motivation of having a paper in Nature who does not work. An after a year of working and collecting of sorts of data none of those method resulted with a caliber to came out with a reliable number. We fail and had to write to Nature again, saying you know we are really sorry but we could not do it. And one day, on those things that happen by accident, I was working on a project on the </a:t>
            </a:r>
            <a:r>
              <a:rPr lang="en-US" baseline="0" dirty="0" err="1"/>
              <a:t>deepsea</a:t>
            </a:r>
            <a:r>
              <a:rPr lang="en-US" baseline="0" dirty="0"/>
              <a:t> and for not let in them down I started to work on deep sea diversity and then I came across this paper by Ricotta. I mean this paper is three </a:t>
            </a:r>
            <a:r>
              <a:rPr lang="en-US" baseline="0" dirty="0" err="1"/>
              <a:t>papges</a:t>
            </a:r>
            <a:r>
              <a:rPr lang="en-US" baseline="0" dirty="0"/>
              <a:t> long, it has been cited three times by the same first author so that article just none could find it. This person relates the number of taxa </a:t>
            </a:r>
            <a:r>
              <a:rPr lang="en-US" baseline="0" dirty="0" err="1"/>
              <a:t>againts</a:t>
            </a:r>
            <a:r>
              <a:rPr lang="en-US" baseline="0" dirty="0"/>
              <a:t> the taxonomic rank and then predict the number of species. And because I already have the data of all known species on Earth I decided to run this analysis. And you can imagine my excitement when this thing was giving a number. So we all that excitement we wrote back to Nature saying Nature we did it and they responded saying sorry we do not want it anymore. And well that was the story with Nature there.</a:t>
            </a:r>
            <a:endParaRPr lang="en-US" dirty="0"/>
          </a:p>
          <a:p>
            <a:endParaRPr lang="en-CA" dirty="0"/>
          </a:p>
          <a:p>
            <a:pPr eaLnBrk="1" hangingPunct="1">
              <a:spcBef>
                <a:spcPct val="0"/>
              </a:spcBef>
            </a:pP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z="1100" dirty="0"/>
              <a:t>It is clear that filling this gap will not be easy</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24EBB661-AC88-4E0B-AEF0-25682B1AFD8E}" type="slidenum">
              <a:rPr lang="en-US"/>
              <a:pPr fontAlgn="base">
                <a:spcBef>
                  <a:spcPct val="0"/>
                </a:spcBef>
                <a:spcAft>
                  <a:spcPct val="0"/>
                </a:spcAft>
              </a:pPr>
              <a:t>15</a:t>
            </a:fld>
            <a:endParaRPr lang="en-US"/>
          </a:p>
        </p:txBody>
      </p:sp>
      <p:sp>
        <p:nvSpPr>
          <p:cNvPr id="30723"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10595"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r>
              <a:rPr lang="en-US"/>
              <a:t>12 minutes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DCEBD5-181F-42B4-8B1E-0B57E3C7F52B}" type="slidenum">
              <a:rPr lang="en-US"/>
              <a:pPr/>
              <a:t>17</a:t>
            </a:fld>
            <a:endParaRPr lang="en-US"/>
          </a:p>
        </p:txBody>
      </p:sp>
      <p:sp>
        <p:nvSpPr>
          <p:cNvPr id="331778" name="Rectangle 2"/>
          <p:cNvSpPr>
            <a:spLocks noGrp="1" noRot="1" noChangeAspect="1" noChangeArrowheads="1" noTextEdit="1"/>
          </p:cNvSpPr>
          <p:nvPr>
            <p:ph type="sldImg"/>
          </p:nvPr>
        </p:nvSpPr>
        <p:spPr>
          <a:xfrm>
            <a:off x="381000" y="685800"/>
            <a:ext cx="6096000" cy="3429000"/>
          </a:xfrm>
          <a:ln/>
        </p:spPr>
      </p:sp>
      <p:sp>
        <p:nvSpPr>
          <p:cNvPr id="3317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17FF9DBE-5558-43FC-93AF-D7D36097CD22}"/>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29699" name="Rectangle 3">
            <a:extLst>
              <a:ext uri="{FF2B5EF4-FFF2-40B4-BE49-F238E27FC236}">
                <a16:creationId xmlns:a16="http://schemas.microsoft.com/office/drawing/2014/main" id="{27B12A8A-92C9-4B81-8567-4A94212BC61A}"/>
              </a:ext>
            </a:extLst>
          </p:cNvPr>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64DF65B6-29A1-4C19-B91F-81F4C61403E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E4FEE48-2753-4CFA-A210-1A6C35F7379A}" type="slidenum">
              <a:rPr lang="en-US" altLang="en-US"/>
              <a:pPr>
                <a:spcBef>
                  <a:spcPct val="0"/>
                </a:spcBef>
              </a:pPr>
              <a:t>20</a:t>
            </a:fld>
            <a:endParaRPr lang="en-US" altLang="en-US"/>
          </a:p>
        </p:txBody>
      </p:sp>
      <p:sp>
        <p:nvSpPr>
          <p:cNvPr id="31747" name="Rectangle 2">
            <a:extLst>
              <a:ext uri="{FF2B5EF4-FFF2-40B4-BE49-F238E27FC236}">
                <a16:creationId xmlns:a16="http://schemas.microsoft.com/office/drawing/2014/main" id="{227522F5-08E8-464B-8575-4F17D0AF84A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8" name="Rectangle 3">
            <a:extLst>
              <a:ext uri="{FF2B5EF4-FFF2-40B4-BE49-F238E27FC236}">
                <a16:creationId xmlns:a16="http://schemas.microsoft.com/office/drawing/2014/main" id="{3E57DA20-ABBE-4C6B-B4B9-BCB204634E5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t>We are now working on </a:t>
            </a:r>
            <a:r>
              <a:rPr lang="en-US" dirty="0" err="1"/>
              <a:t>anwsering</a:t>
            </a:r>
            <a:r>
              <a:rPr lang="en-US" dirty="0"/>
              <a:t> this question using novel statistics and </a:t>
            </a:r>
            <a:r>
              <a:rPr lang="en-US" dirty="0" err="1"/>
              <a:t>comprihensive</a:t>
            </a:r>
            <a:r>
              <a:rPr lang="en-US" dirty="0"/>
              <a:t> databases.</a:t>
            </a:r>
          </a:p>
        </p:txBody>
      </p:sp>
      <p:sp>
        <p:nvSpPr>
          <p:cNvPr id="7168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685817" indent="-263776">
              <a:defRPr>
                <a:solidFill>
                  <a:schemeClr val="tx1"/>
                </a:solidFill>
                <a:latin typeface="Calibri" pitchFamily="34" charset="0"/>
              </a:defRPr>
            </a:lvl2pPr>
            <a:lvl3pPr marL="1055103" indent="-211021">
              <a:defRPr>
                <a:solidFill>
                  <a:schemeClr val="tx1"/>
                </a:solidFill>
                <a:latin typeface="Calibri" pitchFamily="34" charset="0"/>
              </a:defRPr>
            </a:lvl3pPr>
            <a:lvl4pPr marL="1477145" indent="-211021">
              <a:defRPr>
                <a:solidFill>
                  <a:schemeClr val="tx1"/>
                </a:solidFill>
                <a:latin typeface="Calibri" pitchFamily="34" charset="0"/>
              </a:defRPr>
            </a:lvl4pPr>
            <a:lvl5pPr marL="1899186" indent="-211021">
              <a:defRPr>
                <a:solidFill>
                  <a:schemeClr val="tx1"/>
                </a:solidFill>
                <a:latin typeface="Calibri" pitchFamily="34" charset="0"/>
              </a:defRPr>
            </a:lvl5pPr>
            <a:lvl6pPr marL="2321227" indent="-211021" fontAlgn="base">
              <a:spcBef>
                <a:spcPct val="0"/>
              </a:spcBef>
              <a:spcAft>
                <a:spcPct val="0"/>
              </a:spcAft>
              <a:defRPr>
                <a:solidFill>
                  <a:schemeClr val="tx1"/>
                </a:solidFill>
                <a:latin typeface="Calibri" pitchFamily="34" charset="0"/>
              </a:defRPr>
            </a:lvl6pPr>
            <a:lvl7pPr marL="2743269" indent="-211021" fontAlgn="base">
              <a:spcBef>
                <a:spcPct val="0"/>
              </a:spcBef>
              <a:spcAft>
                <a:spcPct val="0"/>
              </a:spcAft>
              <a:defRPr>
                <a:solidFill>
                  <a:schemeClr val="tx1"/>
                </a:solidFill>
                <a:latin typeface="Calibri" pitchFamily="34" charset="0"/>
              </a:defRPr>
            </a:lvl7pPr>
            <a:lvl8pPr marL="3165310" indent="-211021" fontAlgn="base">
              <a:spcBef>
                <a:spcPct val="0"/>
              </a:spcBef>
              <a:spcAft>
                <a:spcPct val="0"/>
              </a:spcAft>
              <a:defRPr>
                <a:solidFill>
                  <a:schemeClr val="tx1"/>
                </a:solidFill>
                <a:latin typeface="Calibri" pitchFamily="34" charset="0"/>
              </a:defRPr>
            </a:lvl8pPr>
            <a:lvl9pPr marL="3587351" indent="-211021"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65D7C713-D60E-4637-A85C-A29AC4202E79}" type="slidenum">
              <a:rPr lang="en-US" smtClean="0"/>
              <a:pPr fontAlgn="base">
                <a:spcBef>
                  <a:spcPct val="0"/>
                </a:spcBef>
                <a:spcAft>
                  <a:spcPct val="0"/>
                </a:spcAft>
                <a:defRPr/>
              </a:pPr>
              <a:t>21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Tree>
    <p:extLst>
      <p:ext uri="{BB962C8B-B14F-4D97-AF65-F5344CB8AC3E}">
        <p14:creationId xmlns:p14="http://schemas.microsoft.com/office/powerpoint/2010/main" val="1999394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44083" eaLnBrk="0" fontAlgn="base" hangingPunct="0">
              <a:spcBef>
                <a:spcPct val="30000"/>
              </a:spcBef>
              <a:spcAft>
                <a:spcPct val="0"/>
              </a:spcAft>
              <a:defRPr/>
            </a:pPr>
            <a:r>
              <a:rPr lang="en-US" baseline="0" dirty="0"/>
              <a:t>22.14 min. one of the big non-</a:t>
            </a:r>
            <a:r>
              <a:rPr lang="en-US" baseline="0" dirty="0" err="1"/>
              <a:t>nons</a:t>
            </a:r>
            <a:r>
              <a:rPr lang="en-US" baseline="0" dirty="0"/>
              <a:t> about public presentation and I never do it…is to put many words on a slice, please never do that. But I </a:t>
            </a:r>
            <a:r>
              <a:rPr lang="en-US" baseline="0" dirty="0" err="1"/>
              <a:t>deciced</a:t>
            </a:r>
            <a:r>
              <a:rPr lang="en-US" baseline="0" dirty="0"/>
              <a:t> to do that because in this table it is summarized all we know about how many species are there on Earth. The most basic characteristic of our planet which is its diversity and we do not know how many species are there. And it is not that we have been </a:t>
            </a:r>
            <a:r>
              <a:rPr lang="en-US" baseline="0" dirty="0" err="1"/>
              <a:t>slucking</a:t>
            </a:r>
            <a:r>
              <a:rPr lang="en-US" baseline="0" dirty="0"/>
              <a:t> off, it just that it is truly a hard question to answer because there is not much data nor have we found reliable patterns that could allow us to get indirectly to this number. </a:t>
            </a:r>
            <a:endParaRPr lang="en-CA" dirty="0"/>
          </a:p>
        </p:txBody>
      </p:sp>
      <p:sp>
        <p:nvSpPr>
          <p:cNvPr id="4" name="Slide Number Placeholder 3"/>
          <p:cNvSpPr>
            <a:spLocks noGrp="1"/>
          </p:cNvSpPr>
          <p:nvPr>
            <p:ph type="sldNum" sz="quarter" idx="10"/>
          </p:nvPr>
        </p:nvSpPr>
        <p:spPr/>
        <p:txBody>
          <a:bodyPr/>
          <a:lstStyle/>
          <a:p>
            <a:pPr>
              <a:defRPr/>
            </a:pPr>
            <a:fld id="{A372A8EF-E84E-4A17-A26A-7EF78308D893}" type="slidenum">
              <a:rPr lang="en-US" smtClean="0"/>
              <a:pPr>
                <a:defRPr/>
              </a:pPr>
              <a:t>10</a:t>
            </a:fld>
            <a:endParaRPr lang="en-US"/>
          </a:p>
        </p:txBody>
      </p:sp>
    </p:spTree>
    <p:extLst>
      <p:ext uri="{BB962C8B-B14F-4D97-AF65-F5344CB8AC3E}">
        <p14:creationId xmlns:p14="http://schemas.microsoft.com/office/powerpoint/2010/main" val="964110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41ED6890-AE60-4959-B07C-D352F3AEB03F}" type="datetimeFigureOut">
              <a:rPr lang="en-CA" smtClean="0"/>
              <a:t>2022-01-16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4BF9EF3-23A1-4674-B0E6-4E584379BAE4}" type="slidenum">
              <a:rPr lang="en-CA" smtClean="0"/>
              <a:t>‹#›</a:t>
            </a:fld>
            <a:endParaRPr lang="en-CA"/>
          </a:p>
        </p:txBody>
      </p:sp>
    </p:spTree>
    <p:extLst>
      <p:ext uri="{BB962C8B-B14F-4D97-AF65-F5344CB8AC3E}">
        <p14:creationId xmlns:p14="http://schemas.microsoft.com/office/powerpoint/2010/main" val="13618192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41ED6890-AE60-4959-B07C-D352F3AEB03F}" type="datetimeFigureOut">
              <a:rPr lang="en-CA" smtClean="0"/>
              <a:t>2022-01-16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4BF9EF3-23A1-4674-B0E6-4E584379BAE4}" type="slidenum">
              <a:rPr lang="en-CA" smtClean="0"/>
              <a:t>‹#›</a:t>
            </a:fld>
            <a:endParaRPr lang="en-CA"/>
          </a:p>
        </p:txBody>
      </p:sp>
    </p:spTree>
    <p:extLst>
      <p:ext uri="{BB962C8B-B14F-4D97-AF65-F5344CB8AC3E}">
        <p14:creationId xmlns:p14="http://schemas.microsoft.com/office/powerpoint/2010/main" val="378688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41ED6890-AE60-4959-B07C-D352F3AEB03F}" type="datetimeFigureOut">
              <a:rPr lang="en-CA" smtClean="0"/>
              <a:t>2022-01-16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4BF9EF3-23A1-4674-B0E6-4E584379BAE4}" type="slidenum">
              <a:rPr lang="en-CA" smtClean="0"/>
              <a:t>‹#›</a:t>
            </a:fld>
            <a:endParaRPr lang="en-CA"/>
          </a:p>
        </p:txBody>
      </p:sp>
    </p:spTree>
    <p:extLst>
      <p:ext uri="{BB962C8B-B14F-4D97-AF65-F5344CB8AC3E}">
        <p14:creationId xmlns:p14="http://schemas.microsoft.com/office/powerpoint/2010/main" val="20079021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Content Placeholder 2"/>
          <p:cNvSpPr>
            <a:spLocks noGrp="1"/>
          </p:cNvSpPr>
          <p:nvPr>
            <p:ph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9812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41148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a:extLst>
              <a:ext uri="{FF2B5EF4-FFF2-40B4-BE49-F238E27FC236}">
                <a16:creationId xmlns:a16="http://schemas.microsoft.com/office/drawing/2014/main" id="{4CAF15FB-9628-4DFF-AFA9-A41525E3C027}"/>
              </a:ext>
            </a:extLst>
          </p:cNvPr>
          <p:cNvSpPr>
            <a:spLocks noGrp="1"/>
          </p:cNvSpPr>
          <p:nvPr>
            <p:ph type="dt" sz="half" idx="10"/>
          </p:nvPr>
        </p:nvSpPr>
        <p:spPr>
          <a:xfrm>
            <a:off x="914400" y="6248400"/>
            <a:ext cx="2540000" cy="457200"/>
          </a:xfrm>
        </p:spPr>
        <p:txBody>
          <a:bodyPr/>
          <a:lstStyle>
            <a:lvl1pPr>
              <a:defRPr/>
            </a:lvl1pPr>
          </a:lstStyle>
          <a:p>
            <a:pPr>
              <a:defRPr/>
            </a:pPr>
            <a:endParaRPr lang="en-US"/>
          </a:p>
        </p:txBody>
      </p:sp>
      <p:sp>
        <p:nvSpPr>
          <p:cNvPr id="7" name="Footer Placeholder 6">
            <a:extLst>
              <a:ext uri="{FF2B5EF4-FFF2-40B4-BE49-F238E27FC236}">
                <a16:creationId xmlns:a16="http://schemas.microsoft.com/office/drawing/2014/main" id="{28031B13-918E-4C57-BB43-1339BE0B9E14}"/>
              </a:ext>
            </a:extLst>
          </p:cNvPr>
          <p:cNvSpPr>
            <a:spLocks noGrp="1"/>
          </p:cNvSpPr>
          <p:nvPr>
            <p:ph type="ftr" sz="quarter" idx="11"/>
          </p:nvPr>
        </p:nvSpPr>
        <p:spPr>
          <a:xfrm>
            <a:off x="4165600" y="6248400"/>
            <a:ext cx="3860800" cy="457200"/>
          </a:xfrm>
        </p:spPr>
        <p:txBody>
          <a:bodyPr/>
          <a:lstStyle>
            <a:lvl1pPr>
              <a:defRPr/>
            </a:lvl1pPr>
          </a:lstStyle>
          <a:p>
            <a:pPr>
              <a:defRPr/>
            </a:pPr>
            <a:endParaRPr lang="en-US"/>
          </a:p>
        </p:txBody>
      </p:sp>
      <p:sp>
        <p:nvSpPr>
          <p:cNvPr id="8" name="Slide Number Placeholder 7">
            <a:extLst>
              <a:ext uri="{FF2B5EF4-FFF2-40B4-BE49-F238E27FC236}">
                <a16:creationId xmlns:a16="http://schemas.microsoft.com/office/drawing/2014/main" id="{F2447B32-C6B1-4123-B415-49AB4AE568E0}"/>
              </a:ext>
            </a:extLst>
          </p:cNvPr>
          <p:cNvSpPr>
            <a:spLocks noGrp="1"/>
          </p:cNvSpPr>
          <p:nvPr>
            <p:ph type="sldNum" sz="quarter" idx="12"/>
          </p:nvPr>
        </p:nvSpPr>
        <p:spPr>
          <a:xfrm>
            <a:off x="8737600" y="6248400"/>
            <a:ext cx="2540000" cy="457200"/>
          </a:xfrm>
        </p:spPr>
        <p:txBody>
          <a:bodyPr/>
          <a:lstStyle>
            <a:lvl1pPr>
              <a:defRPr smtClean="0"/>
            </a:lvl1pPr>
          </a:lstStyle>
          <a:p>
            <a:pPr>
              <a:defRPr/>
            </a:pPr>
            <a:fld id="{6B68A72E-58F9-4D2D-9033-4975202DE33E}" type="slidenum">
              <a:rPr lang="en-US" altLang="en-US"/>
              <a:pPr>
                <a:defRPr/>
              </a:pPr>
              <a:t>‹#›</a:t>
            </a:fld>
            <a:endParaRPr lang="en-US" altLang="en-US"/>
          </a:p>
        </p:txBody>
      </p:sp>
    </p:spTree>
    <p:extLst>
      <p:ext uri="{BB962C8B-B14F-4D97-AF65-F5344CB8AC3E}">
        <p14:creationId xmlns:p14="http://schemas.microsoft.com/office/powerpoint/2010/main" val="25715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41ED6890-AE60-4959-B07C-D352F3AEB03F}" type="datetimeFigureOut">
              <a:rPr lang="en-CA" smtClean="0"/>
              <a:t>2022-01-16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4BF9EF3-23A1-4674-B0E6-4E584379BAE4}" type="slidenum">
              <a:rPr lang="en-CA" smtClean="0"/>
              <a:t>‹#›</a:t>
            </a:fld>
            <a:endParaRPr lang="en-CA"/>
          </a:p>
        </p:txBody>
      </p:sp>
    </p:spTree>
    <p:extLst>
      <p:ext uri="{BB962C8B-B14F-4D97-AF65-F5344CB8AC3E}">
        <p14:creationId xmlns:p14="http://schemas.microsoft.com/office/powerpoint/2010/main" val="887630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ED6890-AE60-4959-B07C-D352F3AEB03F}" type="datetimeFigureOut">
              <a:rPr lang="en-CA" smtClean="0"/>
              <a:t>2022-01-16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4BF9EF3-23A1-4674-B0E6-4E584379BAE4}" type="slidenum">
              <a:rPr lang="en-CA" smtClean="0"/>
              <a:t>‹#›</a:t>
            </a:fld>
            <a:endParaRPr lang="en-CA"/>
          </a:p>
        </p:txBody>
      </p:sp>
    </p:spTree>
    <p:extLst>
      <p:ext uri="{BB962C8B-B14F-4D97-AF65-F5344CB8AC3E}">
        <p14:creationId xmlns:p14="http://schemas.microsoft.com/office/powerpoint/2010/main" val="3977079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41ED6890-AE60-4959-B07C-D352F3AEB03F}" type="datetimeFigureOut">
              <a:rPr lang="en-CA" smtClean="0"/>
              <a:t>2022-01-16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D4BF9EF3-23A1-4674-B0E6-4E584379BAE4}" type="slidenum">
              <a:rPr lang="en-CA" smtClean="0"/>
              <a:t>‹#›</a:t>
            </a:fld>
            <a:endParaRPr lang="en-CA"/>
          </a:p>
        </p:txBody>
      </p:sp>
    </p:spTree>
    <p:extLst>
      <p:ext uri="{BB962C8B-B14F-4D97-AF65-F5344CB8AC3E}">
        <p14:creationId xmlns:p14="http://schemas.microsoft.com/office/powerpoint/2010/main" val="493624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41ED6890-AE60-4959-B07C-D352F3AEB03F}" type="datetimeFigureOut">
              <a:rPr lang="en-CA" smtClean="0"/>
              <a:t>2022-01-16</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D4BF9EF3-23A1-4674-B0E6-4E584379BAE4}" type="slidenum">
              <a:rPr lang="en-CA" smtClean="0"/>
              <a:t>‹#›</a:t>
            </a:fld>
            <a:endParaRPr lang="en-CA"/>
          </a:p>
        </p:txBody>
      </p:sp>
    </p:spTree>
    <p:extLst>
      <p:ext uri="{BB962C8B-B14F-4D97-AF65-F5344CB8AC3E}">
        <p14:creationId xmlns:p14="http://schemas.microsoft.com/office/powerpoint/2010/main" val="1693165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41ED6890-AE60-4959-B07C-D352F3AEB03F}" type="datetimeFigureOut">
              <a:rPr lang="en-CA" smtClean="0"/>
              <a:t>2022-01-16</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D4BF9EF3-23A1-4674-B0E6-4E584379BAE4}" type="slidenum">
              <a:rPr lang="en-CA" smtClean="0"/>
              <a:t>‹#›</a:t>
            </a:fld>
            <a:endParaRPr lang="en-CA"/>
          </a:p>
        </p:txBody>
      </p:sp>
    </p:spTree>
    <p:extLst>
      <p:ext uri="{BB962C8B-B14F-4D97-AF65-F5344CB8AC3E}">
        <p14:creationId xmlns:p14="http://schemas.microsoft.com/office/powerpoint/2010/main" val="227013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ED6890-AE60-4959-B07C-D352F3AEB03F}" type="datetimeFigureOut">
              <a:rPr lang="en-CA" smtClean="0"/>
              <a:t>2022-01-16</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D4BF9EF3-23A1-4674-B0E6-4E584379BAE4}" type="slidenum">
              <a:rPr lang="en-CA" smtClean="0"/>
              <a:t>‹#›</a:t>
            </a:fld>
            <a:endParaRPr lang="en-CA"/>
          </a:p>
        </p:txBody>
      </p:sp>
    </p:spTree>
    <p:extLst>
      <p:ext uri="{BB962C8B-B14F-4D97-AF65-F5344CB8AC3E}">
        <p14:creationId xmlns:p14="http://schemas.microsoft.com/office/powerpoint/2010/main" val="3146127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ED6890-AE60-4959-B07C-D352F3AEB03F}" type="datetimeFigureOut">
              <a:rPr lang="en-CA" smtClean="0"/>
              <a:t>2022-01-16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D4BF9EF3-23A1-4674-B0E6-4E584379BAE4}" type="slidenum">
              <a:rPr lang="en-CA" smtClean="0"/>
              <a:t>‹#›</a:t>
            </a:fld>
            <a:endParaRPr lang="en-CA"/>
          </a:p>
        </p:txBody>
      </p:sp>
    </p:spTree>
    <p:extLst>
      <p:ext uri="{BB962C8B-B14F-4D97-AF65-F5344CB8AC3E}">
        <p14:creationId xmlns:p14="http://schemas.microsoft.com/office/powerpoint/2010/main" val="38047960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ED6890-AE60-4959-B07C-D352F3AEB03F}" type="datetimeFigureOut">
              <a:rPr lang="en-CA" smtClean="0"/>
              <a:t>2022-01-16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D4BF9EF3-23A1-4674-B0E6-4E584379BAE4}" type="slidenum">
              <a:rPr lang="en-CA" smtClean="0"/>
              <a:t>‹#›</a:t>
            </a:fld>
            <a:endParaRPr lang="en-CA"/>
          </a:p>
        </p:txBody>
      </p:sp>
    </p:spTree>
    <p:extLst>
      <p:ext uri="{BB962C8B-B14F-4D97-AF65-F5344CB8AC3E}">
        <p14:creationId xmlns:p14="http://schemas.microsoft.com/office/powerpoint/2010/main" val="1269541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ED6890-AE60-4959-B07C-D352F3AEB03F}" type="datetimeFigureOut">
              <a:rPr lang="en-CA" smtClean="0"/>
              <a:t>2022-01-16</a:t>
            </a:fld>
            <a:endParaRPr lang="en-CA"/>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BF9EF3-23A1-4674-B0E6-4E584379BAE4}" type="slidenum">
              <a:rPr lang="en-CA" smtClean="0"/>
              <a:t>‹#›</a:t>
            </a:fld>
            <a:endParaRPr lang="en-CA"/>
          </a:p>
        </p:txBody>
      </p:sp>
    </p:spTree>
    <p:extLst>
      <p:ext uri="{BB962C8B-B14F-4D97-AF65-F5344CB8AC3E}">
        <p14:creationId xmlns:p14="http://schemas.microsoft.com/office/powerpoint/2010/main" val="851969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jpe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31.png"/><Relationship Id="rId5" Type="http://schemas.openxmlformats.org/officeDocument/2006/relationships/oleObject" Target="../embeddings/oleObject1.bin"/><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34.e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33.emf"/><Relationship Id="rId4" Type="http://schemas.openxmlformats.org/officeDocument/2006/relationships/oleObject" Target="../embeddings/oleObject2.bin"/></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6.emf"/><Relationship Id="rId5" Type="http://schemas.openxmlformats.org/officeDocument/2006/relationships/oleObject" Target="../embeddings/oleObject4.bin"/><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vmlDrawing" Target="../drawings/vmlDrawing4.vml"/><Relationship Id="rId6" Type="http://schemas.openxmlformats.org/officeDocument/2006/relationships/image" Target="../media/image31.png"/><Relationship Id="rId5" Type="http://schemas.openxmlformats.org/officeDocument/2006/relationships/oleObject" Target="../embeddings/oleObject5.bin"/><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jpe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0" cy="686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775109" y="2926034"/>
            <a:ext cx="6722182" cy="969523"/>
          </a:xfrm>
          <a:solidFill>
            <a:srgbClr val="C4BD97">
              <a:alpha val="63922"/>
            </a:srgbClr>
          </a:solidFill>
        </p:spPr>
        <p:txBody>
          <a:bodyPr>
            <a:noAutofit/>
          </a:bodyPr>
          <a:lstStyle/>
          <a:p>
            <a:r>
              <a:rPr lang="en-US" sz="3600" b="1" dirty="0">
                <a:solidFill>
                  <a:srgbClr val="FF0000"/>
                </a:solidFill>
                <a:effectLst>
                  <a:outerShdw blurRad="38100" dist="38100" dir="2700000" algn="tl">
                    <a:srgbClr val="000000"/>
                  </a:outerShdw>
                </a:effectLst>
              </a:rPr>
              <a:t>Species richness: Patterns</a:t>
            </a:r>
          </a:p>
        </p:txBody>
      </p:sp>
    </p:spTree>
    <p:extLst>
      <p:ext uri="{BB962C8B-B14F-4D97-AF65-F5344CB8AC3E}">
        <p14:creationId xmlns:p14="http://schemas.microsoft.com/office/powerpoint/2010/main" val="22208382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18953557"/>
              </p:ext>
            </p:extLst>
          </p:nvPr>
        </p:nvGraphicFramePr>
        <p:xfrm>
          <a:off x="1156894" y="874283"/>
          <a:ext cx="9601096" cy="5260975"/>
        </p:xfrm>
        <a:graphic>
          <a:graphicData uri="http://schemas.openxmlformats.org/drawingml/2006/table">
            <a:tbl>
              <a:tblPr firstRow="1" firstCol="1" bandRow="1">
                <a:tableStyleId>{5C22544A-7EE6-4342-B048-85BDC9FD1C3A}</a:tableStyleId>
              </a:tblPr>
              <a:tblGrid>
                <a:gridCol w="260129">
                  <a:extLst>
                    <a:ext uri="{9D8B030D-6E8A-4147-A177-3AD203B41FA5}">
                      <a16:colId xmlns:a16="http://schemas.microsoft.com/office/drawing/2014/main" val="20000"/>
                    </a:ext>
                  </a:extLst>
                </a:gridCol>
                <a:gridCol w="4554854">
                  <a:extLst>
                    <a:ext uri="{9D8B030D-6E8A-4147-A177-3AD203B41FA5}">
                      <a16:colId xmlns:a16="http://schemas.microsoft.com/office/drawing/2014/main" val="20001"/>
                    </a:ext>
                  </a:extLst>
                </a:gridCol>
                <a:gridCol w="237330">
                  <a:extLst>
                    <a:ext uri="{9D8B030D-6E8A-4147-A177-3AD203B41FA5}">
                      <a16:colId xmlns:a16="http://schemas.microsoft.com/office/drawing/2014/main" val="20002"/>
                    </a:ext>
                  </a:extLst>
                </a:gridCol>
                <a:gridCol w="4548783">
                  <a:extLst>
                    <a:ext uri="{9D8B030D-6E8A-4147-A177-3AD203B41FA5}">
                      <a16:colId xmlns:a16="http://schemas.microsoft.com/office/drawing/2014/main" val="20003"/>
                    </a:ext>
                  </a:extLst>
                </a:gridCol>
              </a:tblGrid>
              <a:tr h="274900">
                <a:tc gridSpan="2">
                  <a:txBody>
                    <a:bodyPr/>
                    <a:lstStyle/>
                    <a:p>
                      <a:pPr algn="ctr">
                        <a:spcAft>
                          <a:spcPts val="300"/>
                        </a:spcAft>
                        <a:tabLst>
                          <a:tab pos="622935" algn="l"/>
                        </a:tabLst>
                      </a:pPr>
                      <a:r>
                        <a:rPr lang="en-US" sz="1800" dirty="0">
                          <a:effectLst/>
                        </a:rPr>
                        <a:t>Case study</a:t>
                      </a:r>
                      <a:endParaRPr lang="en-US" sz="1800" dirty="0">
                        <a:effectLst/>
                        <a:latin typeface="Calibri"/>
                        <a:cs typeface="Times New Roman"/>
                      </a:endParaRPr>
                    </a:p>
                  </a:txBody>
                  <a:tcPr marL="0" marR="0" marT="0" marB="58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tc hMerge="1">
                  <a:txBody>
                    <a:bodyPr/>
                    <a:lstStyle/>
                    <a:p>
                      <a:endParaRPr lang="en-US"/>
                    </a:p>
                  </a:txBody>
                  <a:tcPr/>
                </a:tc>
                <a:tc>
                  <a:txBody>
                    <a:bodyPr/>
                    <a:lstStyle/>
                    <a:p>
                      <a:pPr algn="ctr">
                        <a:spcAft>
                          <a:spcPts val="300"/>
                        </a:spcAft>
                        <a:tabLst>
                          <a:tab pos="974090" algn="l"/>
                        </a:tabLst>
                      </a:pPr>
                      <a:r>
                        <a:rPr lang="en-US" sz="1800">
                          <a:effectLst/>
                        </a:rPr>
                        <a:t> </a:t>
                      </a:r>
                      <a:endParaRPr lang="en-US" sz="1800">
                        <a:effectLst/>
                        <a:latin typeface="Calibri"/>
                        <a:cs typeface="Times New Roman"/>
                      </a:endParaRPr>
                    </a:p>
                  </a:txBody>
                  <a:tcPr marL="0" marR="0" marT="0" marB="58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pPr algn="ctr">
                        <a:spcAft>
                          <a:spcPts val="300"/>
                        </a:spcAft>
                        <a:tabLst>
                          <a:tab pos="974090" algn="l"/>
                        </a:tabLst>
                      </a:pPr>
                      <a:r>
                        <a:rPr lang="en-US" sz="1800" dirty="0">
                          <a:effectLst/>
                        </a:rPr>
                        <a:t>Limitations</a:t>
                      </a:r>
                      <a:endParaRPr lang="en-US" sz="1800" dirty="0">
                        <a:effectLst/>
                        <a:latin typeface="Calibri"/>
                        <a:cs typeface="Times New Roman"/>
                      </a:endParaRPr>
                    </a:p>
                  </a:txBody>
                  <a:tcPr marL="0" marR="0" marT="0" marB="58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10000"/>
                  </a:ext>
                </a:extLst>
              </a:tr>
              <a:tr h="142910">
                <a:tc gridSpan="2">
                  <a:txBody>
                    <a:bodyPr/>
                    <a:lstStyle/>
                    <a:p>
                      <a:pPr>
                        <a:spcAft>
                          <a:spcPts val="300"/>
                        </a:spcAft>
                      </a:pPr>
                      <a:r>
                        <a:rPr lang="en-US" sz="900" dirty="0">
                          <a:effectLst/>
                        </a:rPr>
                        <a:t>Macroecological patterns</a:t>
                      </a:r>
                      <a:endParaRPr lang="en-US" sz="900" dirty="0">
                        <a:effectLst/>
                        <a:latin typeface="Calibri"/>
                        <a:cs typeface="Times New Roman"/>
                      </a:endParaRPr>
                    </a:p>
                  </a:txBody>
                  <a:tcPr marL="62772" marR="62772" marT="0" marB="581"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2">
                        <a:lumMod val="60000"/>
                        <a:lumOff val="40000"/>
                      </a:schemeClr>
                    </a:solidFill>
                  </a:tcPr>
                </a:tc>
                <a:tc hMerge="1">
                  <a:txBody>
                    <a:bodyPr/>
                    <a:lstStyle/>
                    <a:p>
                      <a:endParaRPr lang="en-US"/>
                    </a:p>
                  </a:txBody>
                  <a:tcPr/>
                </a:tc>
                <a:tc>
                  <a:txBody>
                    <a:bodyPr/>
                    <a:lstStyle/>
                    <a:p>
                      <a:pPr>
                        <a:spcAft>
                          <a:spcPts val="300"/>
                        </a:spcAft>
                      </a:pPr>
                      <a:r>
                        <a:rPr lang="en-US" sz="900">
                          <a:effectLst/>
                        </a:rPr>
                        <a:t> </a:t>
                      </a:r>
                      <a:endParaRPr lang="en-US" sz="900">
                        <a:effectLst/>
                        <a:latin typeface="Calibri"/>
                        <a:cs typeface="Times New Roman"/>
                      </a:endParaRPr>
                    </a:p>
                  </a:txBody>
                  <a:tcPr marL="62772" marR="62772" marT="0" marB="581"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2">
                        <a:lumMod val="60000"/>
                        <a:lumOff val="40000"/>
                      </a:schemeClr>
                    </a:solidFill>
                  </a:tcPr>
                </a:tc>
                <a:tc>
                  <a:txBody>
                    <a:bodyPr/>
                    <a:lstStyle/>
                    <a:p>
                      <a:pPr>
                        <a:spcAft>
                          <a:spcPts val="300"/>
                        </a:spcAft>
                      </a:pPr>
                      <a:r>
                        <a:rPr lang="en-US" sz="900" dirty="0">
                          <a:effectLst/>
                        </a:rPr>
                        <a:t> </a:t>
                      </a:r>
                      <a:endParaRPr lang="en-US" sz="900" dirty="0">
                        <a:effectLst/>
                        <a:latin typeface="Calibri"/>
                        <a:cs typeface="Times New Roman"/>
                      </a:endParaRPr>
                    </a:p>
                  </a:txBody>
                  <a:tcPr marL="62772" marR="62772" marT="0" marB="581"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2">
                        <a:lumMod val="60000"/>
                        <a:lumOff val="40000"/>
                      </a:schemeClr>
                    </a:solidFill>
                  </a:tcPr>
                </a:tc>
                <a:extLst>
                  <a:ext uri="{0D108BD9-81ED-4DB2-BD59-A6C34878D82A}">
                    <a16:rowId xmlns:a16="http://schemas.microsoft.com/office/drawing/2014/main" val="10001"/>
                  </a:ext>
                </a:extLst>
              </a:tr>
              <a:tr h="569668">
                <a:tc>
                  <a:txBody>
                    <a:bodyPr/>
                    <a:lstStyle/>
                    <a:p>
                      <a:pPr>
                        <a:spcAft>
                          <a:spcPts val="300"/>
                        </a:spcAft>
                      </a:pPr>
                      <a:r>
                        <a:rPr lang="en-US" sz="900" dirty="0">
                          <a:effectLst/>
                        </a:rPr>
                        <a:t> </a:t>
                      </a:r>
                      <a:endParaRPr lang="en-US" sz="900" dirty="0">
                        <a:effectLst/>
                        <a:latin typeface="Calibri"/>
                        <a:cs typeface="Times New Roman"/>
                      </a:endParaRPr>
                    </a:p>
                  </a:txBody>
                  <a:tcPr marL="62772" marR="62772" marT="0" marB="58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9EDF4"/>
                    </a:solidFill>
                  </a:tcPr>
                </a:tc>
                <a:tc>
                  <a:txBody>
                    <a:bodyPr/>
                    <a:lstStyle/>
                    <a:p>
                      <a:pPr>
                        <a:spcAft>
                          <a:spcPts val="300"/>
                        </a:spcAft>
                      </a:pPr>
                      <a:r>
                        <a:rPr lang="en-US" sz="900" b="1" dirty="0">
                          <a:effectLst/>
                        </a:rPr>
                        <a:t>Body size frequency distributions.</a:t>
                      </a:r>
                      <a:r>
                        <a:rPr lang="en-US" sz="900" dirty="0">
                          <a:effectLst/>
                        </a:rPr>
                        <a:t> By extrapolation from the frequency of large to small species, May (7) estimated 10 to 50 million species of animals.</a:t>
                      </a:r>
                      <a:endParaRPr lang="en-US" sz="900" dirty="0">
                        <a:effectLst/>
                        <a:latin typeface="Calibri"/>
                        <a:cs typeface="Times New Roman"/>
                      </a:endParaRPr>
                    </a:p>
                  </a:txBody>
                  <a:tcPr marL="66841" marR="66841" marT="0" marB="58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9EDF4"/>
                    </a:solidFill>
                  </a:tcPr>
                </a:tc>
                <a:tc>
                  <a:txBody>
                    <a:bodyPr/>
                    <a:lstStyle/>
                    <a:p>
                      <a:pPr>
                        <a:spcAft>
                          <a:spcPts val="300"/>
                        </a:spcAft>
                      </a:pPr>
                      <a:r>
                        <a:rPr lang="en-US" sz="900" dirty="0">
                          <a:effectLst/>
                        </a:rPr>
                        <a:t> </a:t>
                      </a:r>
                      <a:endParaRPr lang="en-US" sz="900" dirty="0">
                        <a:effectLst/>
                        <a:latin typeface="Calibri"/>
                        <a:cs typeface="Times New Roman"/>
                      </a:endParaRPr>
                    </a:p>
                  </a:txBody>
                  <a:tcPr marL="66841" marR="66841" marT="0" marB="58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9EDF4"/>
                    </a:solidFill>
                  </a:tcPr>
                </a:tc>
                <a:tc>
                  <a:txBody>
                    <a:bodyPr/>
                    <a:lstStyle/>
                    <a:p>
                      <a:pPr>
                        <a:spcAft>
                          <a:spcPts val="300"/>
                        </a:spcAft>
                      </a:pPr>
                      <a:r>
                        <a:rPr lang="en-US" sz="900" dirty="0">
                          <a:effectLst/>
                        </a:rPr>
                        <a:t>May himself (7) suggested that there was no reason to expect a simple scaling law from large to small species. Further studies confirmed different modes of evolution among small species (4) and inconsistent body frequency distributions among taxa (4).</a:t>
                      </a:r>
                      <a:endParaRPr lang="en-US" sz="900" dirty="0">
                        <a:effectLst/>
                        <a:latin typeface="Calibri"/>
                        <a:cs typeface="Times New Roman"/>
                      </a:endParaRPr>
                    </a:p>
                  </a:txBody>
                  <a:tcPr marL="66841" marR="66841" marT="0" marB="58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9EDF4"/>
                    </a:solidFill>
                  </a:tcPr>
                </a:tc>
                <a:extLst>
                  <a:ext uri="{0D108BD9-81ED-4DB2-BD59-A6C34878D82A}">
                    <a16:rowId xmlns:a16="http://schemas.microsoft.com/office/drawing/2014/main" val="10002"/>
                  </a:ext>
                </a:extLst>
              </a:tr>
              <a:tr h="569668">
                <a:tc>
                  <a:txBody>
                    <a:bodyPr/>
                    <a:lstStyle/>
                    <a:p>
                      <a:pPr>
                        <a:spcAft>
                          <a:spcPts val="300"/>
                        </a:spcAft>
                      </a:pPr>
                      <a:r>
                        <a:rPr lang="en-US" sz="900" dirty="0">
                          <a:effectLst/>
                        </a:rPr>
                        <a:t> </a:t>
                      </a:r>
                      <a:endParaRPr lang="en-US" sz="900" dirty="0">
                        <a:effectLst/>
                        <a:latin typeface="Calibri"/>
                        <a:cs typeface="Times New Roman"/>
                      </a:endParaRPr>
                    </a:p>
                  </a:txBody>
                  <a:tcPr marL="66841" marR="66841" marT="0" marB="58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0D8E8"/>
                    </a:solidFill>
                  </a:tcPr>
                </a:tc>
                <a:tc>
                  <a:txBody>
                    <a:bodyPr/>
                    <a:lstStyle/>
                    <a:p>
                      <a:pPr>
                        <a:spcAft>
                          <a:spcPts val="300"/>
                        </a:spcAft>
                      </a:pPr>
                      <a:r>
                        <a:rPr lang="en-US" sz="900" b="1" dirty="0">
                          <a:effectLst/>
                        </a:rPr>
                        <a:t>Latitudinal gradients in species. </a:t>
                      </a:r>
                      <a:r>
                        <a:rPr lang="en-US" sz="900" dirty="0">
                          <a:effectLst/>
                        </a:rPr>
                        <a:t>By extrapolation from temperate to tropical regions, Raven (10) estimated 3 to 5 million species of large organisms.</a:t>
                      </a:r>
                      <a:endParaRPr lang="en-US" sz="900" dirty="0">
                        <a:effectLst/>
                        <a:latin typeface="Calibri"/>
                        <a:cs typeface="Times New Roman"/>
                      </a:endParaRPr>
                    </a:p>
                  </a:txBody>
                  <a:tcPr marL="66841" marR="66841" marT="0" marB="58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0D8E8"/>
                    </a:solidFill>
                  </a:tcPr>
                </a:tc>
                <a:tc>
                  <a:txBody>
                    <a:bodyPr/>
                    <a:lstStyle/>
                    <a:p>
                      <a:pPr>
                        <a:spcAft>
                          <a:spcPts val="300"/>
                        </a:spcAft>
                      </a:pPr>
                      <a:r>
                        <a:rPr lang="en-US" sz="900">
                          <a:effectLst/>
                        </a:rPr>
                        <a:t> </a:t>
                      </a:r>
                      <a:endParaRPr lang="en-US" sz="900">
                        <a:effectLst/>
                        <a:latin typeface="Calibri"/>
                        <a:cs typeface="Times New Roman"/>
                      </a:endParaRPr>
                    </a:p>
                  </a:txBody>
                  <a:tcPr marL="66841" marR="66841" marT="0" marB="58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0D8E8"/>
                    </a:solidFill>
                  </a:tcPr>
                </a:tc>
                <a:tc>
                  <a:txBody>
                    <a:bodyPr/>
                    <a:lstStyle/>
                    <a:p>
                      <a:pPr>
                        <a:spcAft>
                          <a:spcPts val="300"/>
                        </a:spcAft>
                      </a:pPr>
                      <a:r>
                        <a:rPr lang="en-US" sz="900" dirty="0">
                          <a:effectLst/>
                        </a:rPr>
                        <a:t>May (2) questioned the assumption that temperate regions were better sampled than tropical ones; the approach also assumed consistent diversity gradients across taxa which is not always true (4).</a:t>
                      </a:r>
                      <a:endParaRPr lang="en-US" sz="900" dirty="0">
                        <a:effectLst/>
                        <a:latin typeface="Calibri"/>
                        <a:cs typeface="Times New Roman"/>
                      </a:endParaRPr>
                    </a:p>
                  </a:txBody>
                  <a:tcPr marL="66841" marR="66841" marT="0" marB="58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0D8E8"/>
                    </a:solidFill>
                  </a:tcPr>
                </a:tc>
                <a:extLst>
                  <a:ext uri="{0D108BD9-81ED-4DB2-BD59-A6C34878D82A}">
                    <a16:rowId xmlns:a16="http://schemas.microsoft.com/office/drawing/2014/main" val="10003"/>
                  </a:ext>
                </a:extLst>
              </a:tr>
              <a:tr h="427416">
                <a:tc>
                  <a:txBody>
                    <a:bodyPr/>
                    <a:lstStyle/>
                    <a:p>
                      <a:pPr>
                        <a:spcAft>
                          <a:spcPts val="300"/>
                        </a:spcAft>
                      </a:pPr>
                      <a:r>
                        <a:rPr lang="en-US" sz="900" dirty="0">
                          <a:effectLst/>
                        </a:rPr>
                        <a:t> </a:t>
                      </a:r>
                      <a:endParaRPr lang="en-US" sz="900" dirty="0">
                        <a:effectLst/>
                        <a:latin typeface="Calibri"/>
                        <a:cs typeface="Times New Roman"/>
                      </a:endParaRPr>
                    </a:p>
                  </a:txBody>
                  <a:tcPr marL="66841" marR="66841" marT="0" marB="58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9EDF4"/>
                    </a:solidFill>
                  </a:tcPr>
                </a:tc>
                <a:tc>
                  <a:txBody>
                    <a:bodyPr/>
                    <a:lstStyle/>
                    <a:p>
                      <a:pPr>
                        <a:spcAft>
                          <a:spcPts val="300"/>
                        </a:spcAft>
                      </a:pPr>
                      <a:r>
                        <a:rPr lang="en-US" sz="900" b="1" dirty="0">
                          <a:effectLst/>
                        </a:rPr>
                        <a:t>Species-area relationships. </a:t>
                      </a:r>
                      <a:r>
                        <a:rPr lang="en-US" sz="900" dirty="0">
                          <a:effectLst/>
                        </a:rPr>
                        <a:t>By extrapolation from the number of species in deep-sea samples, </a:t>
                      </a:r>
                      <a:r>
                        <a:rPr lang="en-US" sz="900" dirty="0" err="1">
                          <a:effectLst/>
                        </a:rPr>
                        <a:t>Grassle</a:t>
                      </a:r>
                      <a:r>
                        <a:rPr lang="en-US" sz="900" dirty="0">
                          <a:effectLst/>
                        </a:rPr>
                        <a:t> &amp; </a:t>
                      </a:r>
                      <a:r>
                        <a:rPr lang="en-US" sz="900" dirty="0" err="1">
                          <a:effectLst/>
                        </a:rPr>
                        <a:t>Maciolek</a:t>
                      </a:r>
                      <a:r>
                        <a:rPr lang="en-US" sz="900" dirty="0">
                          <a:effectLst/>
                        </a:rPr>
                        <a:t> (13) estimated that the world’s deep seafloor could contain up 10 million species.</a:t>
                      </a:r>
                      <a:endParaRPr lang="en-US" sz="900" dirty="0">
                        <a:effectLst/>
                        <a:latin typeface="Calibri"/>
                        <a:cs typeface="Times New Roman"/>
                      </a:endParaRPr>
                    </a:p>
                  </a:txBody>
                  <a:tcPr marL="66841" marR="66841" marT="0" marB="58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9EDF4"/>
                    </a:solidFill>
                  </a:tcPr>
                </a:tc>
                <a:tc>
                  <a:txBody>
                    <a:bodyPr/>
                    <a:lstStyle/>
                    <a:p>
                      <a:pPr>
                        <a:spcAft>
                          <a:spcPts val="300"/>
                        </a:spcAft>
                      </a:pPr>
                      <a:r>
                        <a:rPr lang="en-US" sz="900">
                          <a:effectLst/>
                        </a:rPr>
                        <a:t> </a:t>
                      </a:r>
                      <a:endParaRPr lang="en-US" sz="900">
                        <a:effectLst/>
                        <a:latin typeface="Calibri"/>
                        <a:cs typeface="Times New Roman"/>
                      </a:endParaRPr>
                    </a:p>
                  </a:txBody>
                  <a:tcPr marL="66841" marR="66841" marT="0" marB="58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9EDF4"/>
                    </a:solidFill>
                  </a:tcPr>
                </a:tc>
                <a:tc>
                  <a:txBody>
                    <a:bodyPr/>
                    <a:lstStyle/>
                    <a:p>
                      <a:pPr>
                        <a:spcAft>
                          <a:spcPts val="300"/>
                        </a:spcAft>
                      </a:pPr>
                      <a:r>
                        <a:rPr lang="en-US" sz="900" dirty="0" err="1">
                          <a:effectLst/>
                        </a:rPr>
                        <a:t>Lambshead</a:t>
                      </a:r>
                      <a:r>
                        <a:rPr lang="en-US" sz="900" dirty="0">
                          <a:effectLst/>
                        </a:rPr>
                        <a:t> &amp; Boucher (12) questioned this estimation by showing that high local diversity in the deep sea does not reflect high global biodiversity given low species turnover.</a:t>
                      </a:r>
                      <a:endParaRPr lang="en-US" sz="900" dirty="0">
                        <a:effectLst/>
                        <a:latin typeface="Calibri"/>
                        <a:cs typeface="Times New Roman"/>
                      </a:endParaRPr>
                    </a:p>
                  </a:txBody>
                  <a:tcPr marL="66841" marR="66841" marT="0" marB="58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9EDF4"/>
                    </a:solidFill>
                  </a:tcPr>
                </a:tc>
                <a:extLst>
                  <a:ext uri="{0D108BD9-81ED-4DB2-BD59-A6C34878D82A}">
                    <a16:rowId xmlns:a16="http://schemas.microsoft.com/office/drawing/2014/main" val="10004"/>
                  </a:ext>
                </a:extLst>
              </a:tr>
              <a:tr h="427416">
                <a:tc>
                  <a:txBody>
                    <a:bodyPr/>
                    <a:lstStyle/>
                    <a:p>
                      <a:pPr>
                        <a:spcAft>
                          <a:spcPts val="300"/>
                        </a:spcAft>
                      </a:pPr>
                      <a:r>
                        <a:rPr lang="en-US" sz="900">
                          <a:effectLst/>
                        </a:rPr>
                        <a:t> </a:t>
                      </a:r>
                      <a:endParaRPr lang="en-US" sz="900">
                        <a:effectLst/>
                        <a:latin typeface="Calibri"/>
                        <a:cs typeface="Times New Roman"/>
                      </a:endParaRPr>
                    </a:p>
                  </a:txBody>
                  <a:tcPr marL="66841" marR="66841" marT="0" marB="58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0D8E8"/>
                    </a:solidFill>
                  </a:tcPr>
                </a:tc>
                <a:tc>
                  <a:txBody>
                    <a:bodyPr/>
                    <a:lstStyle/>
                    <a:p>
                      <a:pPr>
                        <a:spcAft>
                          <a:spcPts val="300"/>
                        </a:spcAft>
                      </a:pPr>
                      <a:r>
                        <a:rPr lang="en-US" sz="900" b="1" dirty="0">
                          <a:effectLst/>
                        </a:rPr>
                        <a:t>Time-accumulation curves. </a:t>
                      </a:r>
                      <a:r>
                        <a:rPr lang="en-US" sz="900" dirty="0">
                          <a:effectLst/>
                        </a:rPr>
                        <a:t>By extrapolation from the discovery record it was estimated that there are ~19,800 species of marine fishes</a:t>
                      </a:r>
                      <a:r>
                        <a:rPr lang="en-US" sz="900" baseline="30000" dirty="0">
                          <a:effectLst/>
                        </a:rPr>
                        <a:t> </a:t>
                      </a:r>
                      <a:r>
                        <a:rPr lang="en-US" sz="900" dirty="0">
                          <a:effectLst/>
                        </a:rPr>
                        <a:t>(22) and ~11,997 birds (21).</a:t>
                      </a:r>
                      <a:endParaRPr lang="en-US" sz="900" dirty="0">
                        <a:effectLst/>
                        <a:latin typeface="Calibri"/>
                        <a:cs typeface="Times New Roman"/>
                      </a:endParaRPr>
                    </a:p>
                  </a:txBody>
                  <a:tcPr marL="66841" marR="66841" marT="0" marB="58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0D8E8"/>
                    </a:solidFill>
                  </a:tcPr>
                </a:tc>
                <a:tc>
                  <a:txBody>
                    <a:bodyPr/>
                    <a:lstStyle/>
                    <a:p>
                      <a:pPr>
                        <a:spcAft>
                          <a:spcPts val="300"/>
                        </a:spcAft>
                      </a:pPr>
                      <a:r>
                        <a:rPr lang="en-US" sz="900" dirty="0">
                          <a:effectLst/>
                        </a:rPr>
                        <a:t> </a:t>
                      </a:r>
                      <a:endParaRPr lang="en-US" sz="900" dirty="0">
                        <a:effectLst/>
                        <a:latin typeface="Calibri"/>
                        <a:cs typeface="Times New Roman"/>
                      </a:endParaRPr>
                    </a:p>
                  </a:txBody>
                  <a:tcPr marL="66841" marR="66841" marT="0" marB="58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0D8E8"/>
                    </a:solidFill>
                  </a:tcPr>
                </a:tc>
                <a:tc>
                  <a:txBody>
                    <a:bodyPr/>
                    <a:lstStyle/>
                    <a:p>
                      <a:pPr>
                        <a:spcAft>
                          <a:spcPts val="300"/>
                        </a:spcAft>
                      </a:pPr>
                      <a:r>
                        <a:rPr lang="en-US" sz="900" dirty="0">
                          <a:effectLst/>
                        </a:rPr>
                        <a:t>This approach is not widely applicable because it requires species accumulation curves to approach asymptotic levels, which is not common for most taxa (21-22).</a:t>
                      </a:r>
                      <a:endParaRPr lang="en-US" sz="900" dirty="0">
                        <a:effectLst/>
                        <a:latin typeface="Calibri"/>
                        <a:cs typeface="Times New Roman"/>
                      </a:endParaRPr>
                    </a:p>
                  </a:txBody>
                  <a:tcPr marL="66841" marR="66841" marT="0" marB="58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0D8E8"/>
                    </a:solidFill>
                  </a:tcPr>
                </a:tc>
                <a:extLst>
                  <a:ext uri="{0D108BD9-81ED-4DB2-BD59-A6C34878D82A}">
                    <a16:rowId xmlns:a16="http://schemas.microsoft.com/office/drawing/2014/main" val="10005"/>
                  </a:ext>
                </a:extLst>
              </a:tr>
              <a:tr h="142910">
                <a:tc gridSpan="2">
                  <a:txBody>
                    <a:bodyPr/>
                    <a:lstStyle/>
                    <a:p>
                      <a:pPr>
                        <a:spcAft>
                          <a:spcPts val="300"/>
                        </a:spcAft>
                      </a:pPr>
                      <a:r>
                        <a:rPr lang="en-US" sz="900" dirty="0">
                          <a:effectLst/>
                        </a:rPr>
                        <a:t>Diversity ratios</a:t>
                      </a:r>
                      <a:endParaRPr lang="en-US" sz="900" dirty="0">
                        <a:effectLst/>
                        <a:latin typeface="Calibri"/>
                        <a:cs typeface="Times New Roman"/>
                      </a:endParaRPr>
                    </a:p>
                  </a:txBody>
                  <a:tcPr marL="66841" marR="66841" marT="0" marB="58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60000"/>
                        <a:lumOff val="40000"/>
                      </a:schemeClr>
                    </a:solidFill>
                  </a:tcPr>
                </a:tc>
                <a:tc hMerge="1">
                  <a:txBody>
                    <a:bodyPr/>
                    <a:lstStyle/>
                    <a:p>
                      <a:endParaRPr lang="en-US"/>
                    </a:p>
                  </a:txBody>
                  <a:tcPr/>
                </a:tc>
                <a:tc>
                  <a:txBody>
                    <a:bodyPr/>
                    <a:lstStyle/>
                    <a:p>
                      <a:pPr>
                        <a:spcAft>
                          <a:spcPts val="300"/>
                        </a:spcAft>
                      </a:pPr>
                      <a:r>
                        <a:rPr lang="en-US" sz="900" dirty="0">
                          <a:effectLst/>
                        </a:rPr>
                        <a:t> </a:t>
                      </a:r>
                      <a:endParaRPr lang="en-US" sz="900" dirty="0">
                        <a:effectLst/>
                        <a:latin typeface="Calibri"/>
                        <a:cs typeface="Times New Roman"/>
                      </a:endParaRPr>
                    </a:p>
                  </a:txBody>
                  <a:tcPr marL="66841" marR="66841" marT="0" marB="58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60000"/>
                        <a:lumOff val="40000"/>
                      </a:schemeClr>
                    </a:solidFill>
                  </a:tcPr>
                </a:tc>
                <a:tc>
                  <a:txBody>
                    <a:bodyPr/>
                    <a:lstStyle/>
                    <a:p>
                      <a:pPr>
                        <a:spcAft>
                          <a:spcPts val="300"/>
                        </a:spcAft>
                      </a:pPr>
                      <a:r>
                        <a:rPr lang="en-US" sz="900" dirty="0">
                          <a:effectLst/>
                        </a:rPr>
                        <a:t> </a:t>
                      </a:r>
                      <a:endParaRPr lang="en-US" sz="900" dirty="0">
                        <a:effectLst/>
                        <a:latin typeface="Calibri"/>
                        <a:cs typeface="Times New Roman"/>
                      </a:endParaRPr>
                    </a:p>
                  </a:txBody>
                  <a:tcPr marL="66841" marR="66841" marT="0" marB="58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60000"/>
                        <a:lumOff val="40000"/>
                      </a:schemeClr>
                    </a:solidFill>
                  </a:tcPr>
                </a:tc>
                <a:extLst>
                  <a:ext uri="{0D108BD9-81ED-4DB2-BD59-A6C34878D82A}">
                    <a16:rowId xmlns:a16="http://schemas.microsoft.com/office/drawing/2014/main" val="10006"/>
                  </a:ext>
                </a:extLst>
              </a:tr>
              <a:tr h="569668">
                <a:tc>
                  <a:txBody>
                    <a:bodyPr/>
                    <a:lstStyle/>
                    <a:p>
                      <a:pPr>
                        <a:spcAft>
                          <a:spcPts val="300"/>
                        </a:spcAft>
                      </a:pPr>
                      <a:r>
                        <a:rPr lang="en-US" sz="900" dirty="0">
                          <a:effectLst/>
                        </a:rPr>
                        <a:t> </a:t>
                      </a:r>
                      <a:endParaRPr lang="en-US" sz="900" dirty="0">
                        <a:effectLst/>
                        <a:latin typeface="Calibri"/>
                        <a:cs typeface="Times New Roman"/>
                      </a:endParaRPr>
                    </a:p>
                  </a:txBody>
                  <a:tcPr marL="66841" marR="66841" marT="0" marB="58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0D8E8"/>
                    </a:solidFill>
                  </a:tcPr>
                </a:tc>
                <a:tc>
                  <a:txBody>
                    <a:bodyPr/>
                    <a:lstStyle/>
                    <a:p>
                      <a:pPr>
                        <a:spcAft>
                          <a:spcPts val="300"/>
                        </a:spcAft>
                      </a:pPr>
                      <a:r>
                        <a:rPr lang="en-US" sz="900" b="1" dirty="0">
                          <a:effectLst/>
                        </a:rPr>
                        <a:t>Ratios between taxa.</a:t>
                      </a:r>
                      <a:r>
                        <a:rPr lang="en-US" sz="900" dirty="0">
                          <a:effectLst/>
                        </a:rPr>
                        <a:t> By assuming a global ratio of fungi to vascular plants of 6:1 and considering that there are ~270.000 species of vascular plants, </a:t>
                      </a:r>
                      <a:r>
                        <a:rPr lang="en-US" sz="900" dirty="0" err="1">
                          <a:effectLst/>
                        </a:rPr>
                        <a:t>HIndwksworth</a:t>
                      </a:r>
                      <a:r>
                        <a:rPr lang="en-US" sz="900" dirty="0">
                          <a:effectLst/>
                        </a:rPr>
                        <a:t> (20) estimated 1.6 million species of fungi.</a:t>
                      </a:r>
                      <a:endParaRPr lang="en-US" sz="900" dirty="0">
                        <a:effectLst/>
                        <a:latin typeface="Calibri"/>
                        <a:cs typeface="Times New Roman"/>
                      </a:endParaRPr>
                    </a:p>
                  </a:txBody>
                  <a:tcPr marL="66841" marR="66841" marT="0" marB="58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0D8E8"/>
                    </a:solidFill>
                  </a:tcPr>
                </a:tc>
                <a:tc>
                  <a:txBody>
                    <a:bodyPr/>
                    <a:lstStyle/>
                    <a:p>
                      <a:pPr>
                        <a:spcAft>
                          <a:spcPts val="300"/>
                        </a:spcAft>
                      </a:pPr>
                      <a:r>
                        <a:rPr lang="en-US" sz="900" dirty="0">
                          <a:effectLst/>
                        </a:rPr>
                        <a:t> </a:t>
                      </a:r>
                      <a:endParaRPr lang="en-US" sz="900" dirty="0">
                        <a:effectLst/>
                        <a:latin typeface="Calibri"/>
                        <a:cs typeface="Times New Roman"/>
                      </a:endParaRPr>
                    </a:p>
                  </a:txBody>
                  <a:tcPr marL="66841" marR="66841" marT="0" marB="58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0D8E8"/>
                    </a:solidFill>
                  </a:tcPr>
                </a:tc>
                <a:tc rowSpan="3">
                  <a:txBody>
                    <a:bodyPr/>
                    <a:lstStyle/>
                    <a:p>
                      <a:pPr>
                        <a:spcAft>
                          <a:spcPts val="300"/>
                        </a:spcAft>
                      </a:pPr>
                      <a:r>
                        <a:rPr lang="en-US" sz="900" dirty="0">
                          <a:effectLst/>
                        </a:rPr>
                        <a:t>Ratio-based approaches have been heavily critiqued because, given known patterns of species turnover, locally estimated ratios between taxa may or may not hold consistent at the global scale (3) and because at least one group of organisms should be well known at the global scale, which may not always be true (15). </a:t>
                      </a:r>
                      <a:r>
                        <a:rPr lang="en-US" sz="900" dirty="0" err="1">
                          <a:effectLst/>
                        </a:rPr>
                        <a:t>Bouchet</a:t>
                      </a:r>
                      <a:r>
                        <a:rPr lang="en-US" sz="900" dirty="0">
                          <a:effectLst/>
                        </a:rPr>
                        <a:t> (6) elegantly demonstrated the shortcomings of ratio-based approaches by showing how in a well-inventoried area the ratio of fishes to total multicellular organisms would yield ~0.5 million global marine species whereas the ratio of </a:t>
                      </a:r>
                      <a:r>
                        <a:rPr lang="en-US" sz="900" dirty="0" err="1">
                          <a:effectLst/>
                        </a:rPr>
                        <a:t>Brachyura</a:t>
                      </a:r>
                      <a:r>
                        <a:rPr lang="en-US" sz="900" dirty="0">
                          <a:effectLst/>
                        </a:rPr>
                        <a:t> to total multicellular organisms in the same sample would yield ~1.5 million species.</a:t>
                      </a:r>
                      <a:endParaRPr lang="en-US" sz="900" dirty="0">
                        <a:effectLst/>
                        <a:latin typeface="Calibri"/>
                        <a:cs typeface="Times New Roman"/>
                      </a:endParaRPr>
                    </a:p>
                  </a:txBody>
                  <a:tcPr marL="66841" marR="66841" marT="0" marB="581"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711920">
                <a:tc>
                  <a:txBody>
                    <a:bodyPr/>
                    <a:lstStyle/>
                    <a:p>
                      <a:pPr>
                        <a:spcAft>
                          <a:spcPts val="300"/>
                        </a:spcAft>
                      </a:pPr>
                      <a:r>
                        <a:rPr lang="en-US" sz="900" dirty="0">
                          <a:effectLst/>
                        </a:rPr>
                        <a:t> </a:t>
                      </a:r>
                      <a:endParaRPr lang="en-US" sz="900" dirty="0">
                        <a:effectLst/>
                        <a:latin typeface="Calibri"/>
                        <a:cs typeface="Times New Roman"/>
                      </a:endParaRPr>
                    </a:p>
                  </a:txBody>
                  <a:tcPr marL="66841" marR="66841" marT="0" marB="58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9EDF4"/>
                    </a:solidFill>
                  </a:tcPr>
                </a:tc>
                <a:tc>
                  <a:txBody>
                    <a:bodyPr/>
                    <a:lstStyle/>
                    <a:p>
                      <a:pPr>
                        <a:spcAft>
                          <a:spcPts val="300"/>
                        </a:spcAft>
                      </a:pPr>
                      <a:r>
                        <a:rPr lang="en-US" sz="900" b="1" dirty="0">
                          <a:effectLst/>
                        </a:rPr>
                        <a:t>Host-specificity and spatial ratios. </a:t>
                      </a:r>
                      <a:r>
                        <a:rPr lang="en-US" sz="900" dirty="0">
                          <a:effectLst/>
                        </a:rPr>
                        <a:t>Given the 50.000 known species of tropical trees and assuming i) a 5:1 ratio of host beetles to trees, ii) that beetles represent 40% of the canopy arthropods and iii) that the canopy has twice the species of the ground, Erwin (9) estimated 30 million species of arthropods in the tropics.</a:t>
                      </a:r>
                      <a:endParaRPr lang="en-US" sz="900" dirty="0">
                        <a:effectLst/>
                        <a:latin typeface="Calibri"/>
                        <a:cs typeface="Times New Roman"/>
                      </a:endParaRPr>
                    </a:p>
                  </a:txBody>
                  <a:tcPr marL="66841" marR="66841" marT="0" marB="58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9EDF4"/>
                    </a:solidFill>
                  </a:tcPr>
                </a:tc>
                <a:tc>
                  <a:txBody>
                    <a:bodyPr/>
                    <a:lstStyle/>
                    <a:p>
                      <a:pPr>
                        <a:spcAft>
                          <a:spcPts val="300"/>
                        </a:spcAft>
                      </a:pPr>
                      <a:r>
                        <a:rPr lang="en-US" sz="900" dirty="0">
                          <a:effectLst/>
                        </a:rPr>
                        <a:t> </a:t>
                      </a:r>
                      <a:endParaRPr lang="en-US" sz="900" dirty="0">
                        <a:effectLst/>
                        <a:latin typeface="Calibri"/>
                        <a:cs typeface="Times New Roman"/>
                      </a:endParaRPr>
                    </a:p>
                  </a:txBody>
                  <a:tcPr marL="66841" marR="66841" marT="0" marB="58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9EDF4"/>
                    </a:solidFill>
                  </a:tcPr>
                </a:tc>
                <a:tc vMerge="1">
                  <a:txBody>
                    <a:bodyPr/>
                    <a:lstStyle/>
                    <a:p>
                      <a:endParaRPr lang="en-US"/>
                    </a:p>
                  </a:txBody>
                  <a:tcPr/>
                </a:tc>
                <a:extLst>
                  <a:ext uri="{0D108BD9-81ED-4DB2-BD59-A6C34878D82A}">
                    <a16:rowId xmlns:a16="http://schemas.microsoft.com/office/drawing/2014/main" val="10008"/>
                  </a:ext>
                </a:extLst>
              </a:tr>
              <a:tr h="569668">
                <a:tc>
                  <a:txBody>
                    <a:bodyPr/>
                    <a:lstStyle/>
                    <a:p>
                      <a:pPr>
                        <a:spcAft>
                          <a:spcPts val="300"/>
                        </a:spcAft>
                      </a:pPr>
                      <a:r>
                        <a:rPr lang="en-US" sz="900" dirty="0">
                          <a:effectLst/>
                        </a:rPr>
                        <a:t> </a:t>
                      </a:r>
                      <a:endParaRPr lang="en-US" sz="900" dirty="0">
                        <a:effectLst/>
                        <a:latin typeface="Calibri"/>
                        <a:cs typeface="Times New Roman"/>
                      </a:endParaRPr>
                    </a:p>
                  </a:txBody>
                  <a:tcPr marL="66841" marR="66841" marT="0" marB="58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0D8E8"/>
                    </a:solidFill>
                  </a:tcPr>
                </a:tc>
                <a:tc>
                  <a:txBody>
                    <a:bodyPr/>
                    <a:lstStyle/>
                    <a:p>
                      <a:pPr>
                        <a:spcAft>
                          <a:spcPts val="300"/>
                        </a:spcAft>
                      </a:pPr>
                      <a:r>
                        <a:rPr lang="en-US" sz="900" b="1" dirty="0">
                          <a:effectLst/>
                        </a:rPr>
                        <a:t>Known to unknown ratios.</a:t>
                      </a:r>
                      <a:r>
                        <a:rPr lang="en-US" sz="900" dirty="0">
                          <a:effectLst/>
                        </a:rPr>
                        <a:t> </a:t>
                      </a:r>
                      <a:r>
                        <a:rPr lang="en-US" sz="900" dirty="0" err="1">
                          <a:effectLst/>
                        </a:rPr>
                        <a:t>Hodkinson</a:t>
                      </a:r>
                      <a:r>
                        <a:rPr lang="en-US" sz="900" dirty="0">
                          <a:effectLst/>
                        </a:rPr>
                        <a:t> &amp; </a:t>
                      </a:r>
                      <a:r>
                        <a:rPr lang="en-US" sz="900" dirty="0" err="1">
                          <a:effectLst/>
                        </a:rPr>
                        <a:t>Casson</a:t>
                      </a:r>
                      <a:r>
                        <a:rPr lang="en-US" sz="900" dirty="0">
                          <a:effectLst/>
                        </a:rPr>
                        <a:t> (18) estimated that 62.5% of the bug species in a sampled location were unknown; by assuming that 7.5-10% of the global diversity of insects is bugs, they estimated between 1.84 and 2.57 million species of insects globally.</a:t>
                      </a:r>
                      <a:endParaRPr lang="en-US" sz="900" dirty="0">
                        <a:effectLst/>
                        <a:latin typeface="Calibri"/>
                        <a:cs typeface="Times New Roman"/>
                      </a:endParaRPr>
                    </a:p>
                  </a:txBody>
                  <a:tcPr marL="66841" marR="66841" marT="0" marB="581"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spcAft>
                          <a:spcPts val="300"/>
                        </a:spcAft>
                      </a:pPr>
                      <a:r>
                        <a:rPr lang="en-US" sz="900" dirty="0">
                          <a:effectLst/>
                        </a:rPr>
                        <a:t> </a:t>
                      </a:r>
                      <a:endParaRPr lang="en-US" sz="900" dirty="0">
                        <a:effectLst/>
                        <a:latin typeface="Calibri"/>
                        <a:cs typeface="Times New Roman"/>
                      </a:endParaRPr>
                    </a:p>
                  </a:txBody>
                  <a:tcPr marL="66841" marR="66841" marT="0" marB="581"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vMerge="1">
                  <a:txBody>
                    <a:bodyPr/>
                    <a:lstStyle/>
                    <a:p>
                      <a:endParaRPr lang="en-US"/>
                    </a:p>
                  </a:txBody>
                  <a:tcPr/>
                </a:tc>
                <a:extLst>
                  <a:ext uri="{0D108BD9-81ED-4DB2-BD59-A6C34878D82A}">
                    <a16:rowId xmlns:a16="http://schemas.microsoft.com/office/drawing/2014/main" val="10009"/>
                  </a:ext>
                </a:extLst>
              </a:tr>
              <a:tr h="142910">
                <a:tc gridSpan="2">
                  <a:txBody>
                    <a:bodyPr/>
                    <a:lstStyle/>
                    <a:p>
                      <a:pPr>
                        <a:spcAft>
                          <a:spcPts val="300"/>
                        </a:spcAft>
                      </a:pPr>
                      <a:r>
                        <a:rPr lang="en-US" sz="900">
                          <a:effectLst/>
                        </a:rPr>
                        <a:t>Expert opinions</a:t>
                      </a:r>
                      <a:endParaRPr lang="en-US" sz="900">
                        <a:effectLst/>
                        <a:latin typeface="Calibri"/>
                        <a:cs typeface="Times New Roman"/>
                      </a:endParaRPr>
                    </a:p>
                  </a:txBody>
                  <a:tcPr marL="66841" marR="66841" marT="0" marB="58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60000"/>
                        <a:lumOff val="40000"/>
                      </a:schemeClr>
                    </a:solidFill>
                  </a:tcPr>
                </a:tc>
                <a:tc hMerge="1">
                  <a:txBody>
                    <a:bodyPr/>
                    <a:lstStyle/>
                    <a:p>
                      <a:endParaRPr lang="en-US"/>
                    </a:p>
                  </a:txBody>
                  <a:tcPr/>
                </a:tc>
                <a:tc>
                  <a:txBody>
                    <a:bodyPr/>
                    <a:lstStyle/>
                    <a:p>
                      <a:pPr>
                        <a:spcAft>
                          <a:spcPts val="300"/>
                        </a:spcAft>
                      </a:pPr>
                      <a:r>
                        <a:rPr lang="en-US" sz="900">
                          <a:effectLst/>
                        </a:rPr>
                        <a:t> </a:t>
                      </a:r>
                      <a:endParaRPr lang="en-US" sz="900">
                        <a:effectLst/>
                        <a:latin typeface="Calibri"/>
                        <a:cs typeface="Times New Roman"/>
                      </a:endParaRPr>
                    </a:p>
                  </a:txBody>
                  <a:tcPr marL="66841" marR="66841" marT="0" marB="58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60000"/>
                        <a:lumOff val="40000"/>
                      </a:schemeClr>
                    </a:solidFill>
                  </a:tcPr>
                </a:tc>
                <a:tc>
                  <a:txBody>
                    <a:bodyPr/>
                    <a:lstStyle/>
                    <a:p>
                      <a:pPr>
                        <a:spcAft>
                          <a:spcPts val="300"/>
                        </a:spcAft>
                      </a:pPr>
                      <a:r>
                        <a:rPr lang="en-US" sz="900" dirty="0">
                          <a:effectLst/>
                        </a:rPr>
                        <a:t> </a:t>
                      </a:r>
                      <a:endParaRPr lang="en-US" sz="900" dirty="0">
                        <a:effectLst/>
                        <a:latin typeface="Calibri"/>
                        <a:cs typeface="Times New Roman"/>
                      </a:endParaRPr>
                    </a:p>
                  </a:txBody>
                  <a:tcPr marL="66841" marR="66841" marT="0" marB="58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60000"/>
                        <a:lumOff val="40000"/>
                      </a:schemeClr>
                    </a:solidFill>
                  </a:tcPr>
                </a:tc>
                <a:extLst>
                  <a:ext uri="{0D108BD9-81ED-4DB2-BD59-A6C34878D82A}">
                    <a16:rowId xmlns:a16="http://schemas.microsoft.com/office/drawing/2014/main" val="10010"/>
                  </a:ext>
                </a:extLst>
              </a:tr>
              <a:tr h="711920">
                <a:tc>
                  <a:txBody>
                    <a:bodyPr/>
                    <a:lstStyle/>
                    <a:p>
                      <a:pPr>
                        <a:spcAft>
                          <a:spcPts val="300"/>
                        </a:spcAft>
                      </a:pPr>
                      <a:r>
                        <a:rPr lang="en-US" sz="900" dirty="0">
                          <a:effectLst/>
                        </a:rPr>
                        <a:t> </a:t>
                      </a:r>
                      <a:endParaRPr lang="en-US" sz="900" dirty="0">
                        <a:effectLst/>
                        <a:latin typeface="Calibri"/>
                        <a:cs typeface="Times New Roman"/>
                      </a:endParaRPr>
                    </a:p>
                  </a:txBody>
                  <a:tcPr marL="66841" marR="66841" marT="0" marB="58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0D8E8"/>
                    </a:solidFill>
                  </a:tcPr>
                </a:tc>
                <a:tc>
                  <a:txBody>
                    <a:bodyPr/>
                    <a:lstStyle/>
                    <a:p>
                      <a:pPr>
                        <a:spcAft>
                          <a:spcPts val="300"/>
                        </a:spcAft>
                      </a:pPr>
                      <a:r>
                        <a:rPr lang="en-US" sz="900" b="1" dirty="0">
                          <a:effectLst/>
                        </a:rPr>
                        <a:t>Analysis of expert estimations. </a:t>
                      </a:r>
                      <a:r>
                        <a:rPr lang="en-US" sz="900" dirty="0">
                          <a:effectLst/>
                        </a:rPr>
                        <a:t>Estimates of ~5 million species of insects (15)</a:t>
                      </a:r>
                      <a:r>
                        <a:rPr lang="en-US" sz="900" baseline="30000" dirty="0">
                          <a:effectLst/>
                        </a:rPr>
                        <a:t> </a:t>
                      </a:r>
                      <a:r>
                        <a:rPr lang="en-US" sz="900" dirty="0">
                          <a:effectLst/>
                        </a:rPr>
                        <a:t>and ~200,000 marine species (14) were arrived at by compiling opinion-based estimates from taxonomic experts. Robustness in the estimations is assumed from the consistency of responses among different experts.</a:t>
                      </a:r>
                      <a:endParaRPr lang="en-US" sz="900" dirty="0">
                        <a:effectLst/>
                        <a:latin typeface="Calibri"/>
                        <a:cs typeface="Times New Roman"/>
                      </a:endParaRPr>
                    </a:p>
                  </a:txBody>
                  <a:tcPr marL="66841" marR="66841" marT="0" marB="581"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spcAft>
                          <a:spcPts val="300"/>
                        </a:spcAft>
                      </a:pPr>
                      <a:r>
                        <a:rPr lang="en-US" sz="900" dirty="0">
                          <a:effectLst/>
                        </a:rPr>
                        <a:t> </a:t>
                      </a:r>
                      <a:endParaRPr lang="en-US" sz="900" dirty="0">
                        <a:effectLst/>
                        <a:latin typeface="Calibri"/>
                        <a:cs typeface="Times New Roman"/>
                      </a:endParaRPr>
                    </a:p>
                  </a:txBody>
                  <a:tcPr marL="66841" marR="66841" marT="0" marB="581"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spcAft>
                          <a:spcPts val="300"/>
                        </a:spcAft>
                      </a:pPr>
                      <a:r>
                        <a:rPr lang="en-US" sz="900" dirty="0">
                          <a:effectLst/>
                        </a:rPr>
                        <a:t>Erwin (5) labeled this approach as "non-scientific” due to a lack of verification. Estimates can vary widely, even those of a single expert (5,6).  </a:t>
                      </a:r>
                      <a:r>
                        <a:rPr lang="en-US" sz="900" dirty="0" err="1">
                          <a:effectLst/>
                        </a:rPr>
                        <a:t>Bouchet</a:t>
                      </a:r>
                      <a:r>
                        <a:rPr lang="en-US" sz="900" dirty="0">
                          <a:effectLst/>
                        </a:rPr>
                        <a:t> (6) argues that expert estimations are often passed on from one expert to another and therefore a "robust" estimation could be the same guess copied again and again.</a:t>
                      </a:r>
                      <a:endParaRPr lang="en-US" sz="900" dirty="0">
                        <a:effectLst/>
                        <a:latin typeface="Calibri"/>
                        <a:cs typeface="Times New Roman"/>
                      </a:endParaRPr>
                    </a:p>
                  </a:txBody>
                  <a:tcPr marL="66841" marR="66841" marT="0" marB="581"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1"/>
                  </a:ext>
                </a:extLst>
              </a:tr>
            </a:tbl>
          </a:graphicData>
        </a:graphic>
      </p:graphicFrame>
      <p:sp>
        <p:nvSpPr>
          <p:cNvPr id="5" name="TextBox 4"/>
          <p:cNvSpPr txBox="1"/>
          <p:nvPr/>
        </p:nvSpPr>
        <p:spPr>
          <a:xfrm>
            <a:off x="-35364" y="41276"/>
            <a:ext cx="12227364" cy="366713"/>
          </a:xfrm>
          <a:prstGeom prst="rect">
            <a:avLst/>
          </a:prstGeom>
          <a:solidFill>
            <a:schemeClr val="bg1">
              <a:lumMod val="85000"/>
            </a:schemeClr>
          </a:solidFill>
        </p:spPr>
        <p:txBody>
          <a:bodyPr wrap="square">
            <a:spAutoFit/>
          </a:bodyPr>
          <a:lstStyle/>
          <a:p>
            <a:pPr algn="ctr">
              <a:defRPr/>
            </a:pPr>
            <a:r>
              <a:rPr lang="en-US" dirty="0"/>
              <a:t>How many species are there? Sources of information</a:t>
            </a:r>
          </a:p>
        </p:txBody>
      </p:sp>
      <p:sp>
        <p:nvSpPr>
          <p:cNvPr id="6" name="TextBox 5"/>
          <p:cNvSpPr txBox="1"/>
          <p:nvPr/>
        </p:nvSpPr>
        <p:spPr>
          <a:xfrm>
            <a:off x="1838904" y="6218238"/>
            <a:ext cx="8421573" cy="366712"/>
          </a:xfrm>
          <a:prstGeom prst="rect">
            <a:avLst/>
          </a:prstGeom>
          <a:solidFill>
            <a:schemeClr val="bg1">
              <a:lumMod val="85000"/>
            </a:schemeClr>
          </a:solidFill>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dirty="0"/>
              <a:t>Surprisingly, we do not really know how many species are there on Earth! </a:t>
            </a:r>
          </a:p>
        </p:txBody>
      </p:sp>
      <p:sp>
        <p:nvSpPr>
          <p:cNvPr id="15407" name="Rectangle 1"/>
          <p:cNvSpPr>
            <a:spLocks noChangeArrowheads="1"/>
          </p:cNvSpPr>
          <p:nvPr/>
        </p:nvSpPr>
        <p:spPr bwMode="auto">
          <a:xfrm>
            <a:off x="4860925" y="484189"/>
            <a:ext cx="2470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b="1">
                <a:solidFill>
                  <a:srgbClr val="FF0000"/>
                </a:solidFill>
              </a:rPr>
              <a:t>Indirect calculation</a:t>
            </a:r>
          </a:p>
        </p:txBody>
      </p:sp>
      <p:sp>
        <p:nvSpPr>
          <p:cNvPr id="7" name="Rectangle 6">
            <a:extLst>
              <a:ext uri="{FF2B5EF4-FFF2-40B4-BE49-F238E27FC236}">
                <a16:creationId xmlns:a16="http://schemas.microsoft.com/office/drawing/2014/main" id="{3CBDD9BD-799B-4CE6-BE2D-BA334F956AD4}"/>
              </a:ext>
            </a:extLst>
          </p:cNvPr>
          <p:cNvSpPr/>
          <p:nvPr/>
        </p:nvSpPr>
        <p:spPr>
          <a:xfrm>
            <a:off x="9381441" y="6554343"/>
            <a:ext cx="2852512" cy="369332"/>
          </a:xfrm>
          <a:prstGeom prst="rect">
            <a:avLst/>
          </a:prstGeom>
        </p:spPr>
        <p:txBody>
          <a:bodyPr wrap="none">
            <a:spAutoFit/>
          </a:bodyPr>
          <a:lstStyle/>
          <a:p>
            <a:r>
              <a:rPr lang="de-DE" dirty="0"/>
              <a:t>Mora et al. PlosBiology 2011</a:t>
            </a:r>
          </a:p>
        </p:txBody>
      </p:sp>
    </p:spTree>
    <p:extLst>
      <p:ext uri="{BB962C8B-B14F-4D97-AF65-F5344CB8AC3E}">
        <p14:creationId xmlns:p14="http://schemas.microsoft.com/office/powerpoint/2010/main" val="7099795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61914"/>
            <a:ext cx="6705600" cy="623887"/>
          </a:xfrm>
        </p:spPr>
        <p:txBody>
          <a:bodyPr/>
          <a:lstStyle/>
          <a:p>
            <a:pPr algn="l" eaLnBrk="1" hangingPunct="1"/>
            <a:r>
              <a:rPr lang="en-US" sz="3200" i="1"/>
              <a:t>Nature, we think we can do it…</a:t>
            </a:r>
          </a:p>
        </p:txBody>
      </p:sp>
      <p:sp>
        <p:nvSpPr>
          <p:cNvPr id="4" name="Title 1"/>
          <p:cNvSpPr txBox="1">
            <a:spLocks/>
          </p:cNvSpPr>
          <p:nvPr/>
        </p:nvSpPr>
        <p:spPr bwMode="auto">
          <a:xfrm>
            <a:off x="1728788" y="1020764"/>
            <a:ext cx="7162800" cy="139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2000"/>
              <a:t>We tried everything:</a:t>
            </a:r>
          </a:p>
          <a:p>
            <a:pPr eaLnBrk="1" hangingPunct="1"/>
            <a:r>
              <a:rPr lang="en-US" sz="2000"/>
              <a:t>	Body size frequency distributions </a:t>
            </a:r>
            <a:r>
              <a:rPr lang="en-US" sz="2000" b="1">
                <a:solidFill>
                  <a:srgbClr val="FF0000"/>
                </a:solidFill>
                <a:ea typeface="Lucida Grande"/>
                <a:cs typeface="Lucida Grande"/>
              </a:rPr>
              <a:t>→</a:t>
            </a:r>
            <a:r>
              <a:rPr lang="en-US" sz="2000" b="1">
                <a:solidFill>
                  <a:srgbClr val="FF0000"/>
                </a:solidFill>
              </a:rPr>
              <a:t> To incomplete</a:t>
            </a:r>
          </a:p>
          <a:p>
            <a:pPr eaLnBrk="1" hangingPunct="1"/>
            <a:r>
              <a:rPr lang="en-US" sz="2000"/>
              <a:t>	Accumulation curves </a:t>
            </a:r>
            <a:r>
              <a:rPr lang="en-US" sz="2000" b="1">
                <a:solidFill>
                  <a:srgbClr val="FF0000"/>
                </a:solidFill>
                <a:ea typeface="Lucida Grande"/>
                <a:cs typeface="Lucida Grande"/>
              </a:rPr>
              <a:t>→</a:t>
            </a:r>
            <a:r>
              <a:rPr lang="en-US" sz="2000" b="1">
                <a:solidFill>
                  <a:srgbClr val="FF0000"/>
                </a:solidFill>
              </a:rPr>
              <a:t> To incomplete</a:t>
            </a:r>
          </a:p>
          <a:p>
            <a:pPr eaLnBrk="1" hangingPunct="1"/>
            <a:r>
              <a:rPr lang="en-US" sz="2000"/>
              <a:t>	Diversity rations </a:t>
            </a:r>
            <a:r>
              <a:rPr lang="en-US" sz="2000" b="1">
                <a:solidFill>
                  <a:srgbClr val="FF0000"/>
                </a:solidFill>
                <a:ea typeface="Lucida Grande"/>
                <a:cs typeface="Lucida Grande"/>
              </a:rPr>
              <a:t>→</a:t>
            </a:r>
            <a:r>
              <a:rPr lang="en-US" sz="2000" b="1">
                <a:solidFill>
                  <a:srgbClr val="FF0000"/>
                </a:solidFill>
              </a:rPr>
              <a:t> To variable</a:t>
            </a:r>
          </a:p>
        </p:txBody>
      </p:sp>
      <p:pic>
        <p:nvPicPr>
          <p:cNvPr id="1638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79192" y="286084"/>
            <a:ext cx="1744662" cy="2309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
          <p:cNvSpPr txBox="1">
            <a:spLocks/>
          </p:cNvSpPr>
          <p:nvPr/>
        </p:nvSpPr>
        <p:spPr bwMode="auto">
          <a:xfrm>
            <a:off x="1600200" y="2262188"/>
            <a:ext cx="6705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3200" i="1"/>
              <a:t>Nature, sorry, we could not do it.</a:t>
            </a:r>
          </a:p>
        </p:txBody>
      </p:sp>
      <p:grpSp>
        <p:nvGrpSpPr>
          <p:cNvPr id="8" name="Group 7"/>
          <p:cNvGrpSpPr>
            <a:grpSpLocks/>
          </p:cNvGrpSpPr>
          <p:nvPr/>
        </p:nvGrpSpPr>
        <p:grpSpPr bwMode="auto">
          <a:xfrm>
            <a:off x="2198688" y="3000375"/>
            <a:ext cx="6538912" cy="2439174"/>
            <a:chOff x="1310115" y="2895600"/>
            <a:chExt cx="6538485" cy="2439174"/>
          </a:xfrm>
        </p:grpSpPr>
        <p:grpSp>
          <p:nvGrpSpPr>
            <p:cNvPr id="16394" name="Group 5"/>
            <p:cNvGrpSpPr>
              <a:grpSpLocks/>
            </p:cNvGrpSpPr>
            <p:nvPr/>
          </p:nvGrpSpPr>
          <p:grpSpPr bwMode="auto">
            <a:xfrm>
              <a:off x="3977115" y="2895600"/>
              <a:ext cx="3871485" cy="2439174"/>
              <a:chOff x="2560057" y="4267200"/>
              <a:chExt cx="3871485" cy="2439174"/>
            </a:xfrm>
          </p:grpSpPr>
          <p:pic>
            <p:nvPicPr>
              <p:cNvPr id="1639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60057" y="4267200"/>
                <a:ext cx="387148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397" name="TextBox 4"/>
              <p:cNvSpPr txBox="1">
                <a:spLocks noChangeArrowheads="1"/>
              </p:cNvSpPr>
              <p:nvPr/>
            </p:nvSpPr>
            <p:spPr bwMode="auto">
              <a:xfrm>
                <a:off x="4877481" y="6429375"/>
                <a:ext cx="12946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200"/>
                  <a:t>Riccota et al 2002</a:t>
                </a:r>
              </a:p>
            </p:txBody>
          </p:sp>
        </p:grpSp>
        <p:sp>
          <p:nvSpPr>
            <p:cNvPr id="16395" name="Title 1"/>
            <p:cNvSpPr txBox="1">
              <a:spLocks/>
            </p:cNvSpPr>
            <p:nvPr/>
          </p:nvSpPr>
          <p:spPr bwMode="auto">
            <a:xfrm>
              <a:off x="1310115" y="2895600"/>
              <a:ext cx="2971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2000"/>
                <a:t>…and just by accident…</a:t>
              </a:r>
            </a:p>
          </p:txBody>
        </p:sp>
      </p:grpSp>
      <p:sp>
        <p:nvSpPr>
          <p:cNvPr id="11" name="Title 1"/>
          <p:cNvSpPr txBox="1">
            <a:spLocks/>
          </p:cNvSpPr>
          <p:nvPr/>
        </p:nvSpPr>
        <p:spPr bwMode="auto">
          <a:xfrm>
            <a:off x="1600200" y="5319714"/>
            <a:ext cx="3200400"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3200" i="1"/>
              <a:t>Nature, we did it!</a:t>
            </a:r>
          </a:p>
        </p:txBody>
      </p:sp>
      <p:sp>
        <p:nvSpPr>
          <p:cNvPr id="12" name="Title 1"/>
          <p:cNvSpPr txBox="1">
            <a:spLocks/>
          </p:cNvSpPr>
          <p:nvPr/>
        </p:nvSpPr>
        <p:spPr bwMode="auto">
          <a:xfrm>
            <a:off x="1627189" y="6005514"/>
            <a:ext cx="8562347"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3200" dirty="0"/>
              <a:t>Response: </a:t>
            </a:r>
            <a:r>
              <a:rPr lang="en-US" sz="3200" i="1" dirty="0"/>
              <a:t>sorry, now we do not want it anymore! </a:t>
            </a:r>
          </a:p>
        </p:txBody>
      </p:sp>
      <p:sp>
        <p:nvSpPr>
          <p:cNvPr id="3" name="Title 1"/>
          <p:cNvSpPr txBox="1">
            <a:spLocks/>
          </p:cNvSpPr>
          <p:nvPr/>
        </p:nvSpPr>
        <p:spPr bwMode="auto">
          <a:xfrm>
            <a:off x="1608139" y="511175"/>
            <a:ext cx="6511925"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3200"/>
              <a:t>Response: </a:t>
            </a:r>
            <a:r>
              <a:rPr lang="en-US" sz="3200" i="1"/>
              <a:t>ok, do it! </a:t>
            </a:r>
          </a:p>
        </p:txBody>
      </p:sp>
    </p:spTree>
    <p:extLst>
      <p:ext uri="{BB962C8B-B14F-4D97-AF65-F5344CB8AC3E}">
        <p14:creationId xmlns:p14="http://schemas.microsoft.com/office/powerpoint/2010/main" val="28793111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7" grpId="0"/>
      <p:bldP spid="11" grpId="0"/>
      <p:bldP spid="12"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4127" y="1032482"/>
            <a:ext cx="8248650"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171522"/>
            <a:ext cx="2438400" cy="316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3"/>
          <p:cNvSpPr txBox="1">
            <a:spLocks noChangeArrowheads="1"/>
          </p:cNvSpPr>
          <p:nvPr/>
        </p:nvSpPr>
        <p:spPr bwMode="auto">
          <a:xfrm>
            <a:off x="1533526" y="0"/>
            <a:ext cx="55058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2800" b="1" dirty="0"/>
              <a:t>But how many species are there?: </a:t>
            </a:r>
          </a:p>
        </p:txBody>
      </p:sp>
      <p:sp>
        <p:nvSpPr>
          <p:cNvPr id="7" name="TextBox 3"/>
          <p:cNvSpPr txBox="1">
            <a:spLocks noChangeArrowheads="1"/>
          </p:cNvSpPr>
          <p:nvPr/>
        </p:nvSpPr>
        <p:spPr bwMode="auto">
          <a:xfrm>
            <a:off x="6724852" y="63150"/>
            <a:ext cx="19272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2400" dirty="0"/>
              <a:t>Indirect count</a:t>
            </a:r>
          </a:p>
        </p:txBody>
      </p:sp>
      <p:sp>
        <p:nvSpPr>
          <p:cNvPr id="8" name="TextBox 3"/>
          <p:cNvSpPr txBox="1">
            <a:spLocks noChangeArrowheads="1"/>
          </p:cNvSpPr>
          <p:nvPr/>
        </p:nvSpPr>
        <p:spPr bwMode="auto">
          <a:xfrm>
            <a:off x="4657198" y="505359"/>
            <a:ext cx="23168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2400" dirty="0"/>
              <a:t>Higher taxonomy</a:t>
            </a:r>
          </a:p>
        </p:txBody>
      </p:sp>
      <p:grpSp>
        <p:nvGrpSpPr>
          <p:cNvPr id="2" name="Group 1"/>
          <p:cNvGrpSpPr/>
          <p:nvPr/>
        </p:nvGrpSpPr>
        <p:grpSpPr>
          <a:xfrm>
            <a:off x="4351990" y="3171522"/>
            <a:ext cx="5780787" cy="3762038"/>
            <a:chOff x="2827989" y="3171522"/>
            <a:chExt cx="5780787" cy="3762038"/>
          </a:xfrm>
        </p:grpSpPr>
        <p:pic>
          <p:nvPicPr>
            <p:cNvPr id="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1351" y="3171522"/>
              <a:ext cx="4267425" cy="37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Freeform 9"/>
            <p:cNvSpPr/>
            <p:nvPr/>
          </p:nvSpPr>
          <p:spPr>
            <a:xfrm rot="249869">
              <a:off x="2827989" y="4648496"/>
              <a:ext cx="1507788" cy="208352"/>
            </a:xfrm>
            <a:custGeom>
              <a:avLst/>
              <a:gdLst>
                <a:gd name="connsiteX0" fmla="*/ 0 w 1507788"/>
                <a:gd name="connsiteY0" fmla="*/ 188897 h 208352"/>
                <a:gd name="connsiteX1" fmla="*/ 496111 w 1507788"/>
                <a:gd name="connsiteY1" fmla="*/ 13799 h 208352"/>
                <a:gd name="connsiteX2" fmla="*/ 1079771 w 1507788"/>
                <a:gd name="connsiteY2" fmla="*/ 33254 h 208352"/>
                <a:gd name="connsiteX3" fmla="*/ 1507788 w 1507788"/>
                <a:gd name="connsiteY3" fmla="*/ 208352 h 208352"/>
              </a:gdLst>
              <a:ahLst/>
              <a:cxnLst>
                <a:cxn ang="0">
                  <a:pos x="connsiteX0" y="connsiteY0"/>
                </a:cxn>
                <a:cxn ang="0">
                  <a:pos x="connsiteX1" y="connsiteY1"/>
                </a:cxn>
                <a:cxn ang="0">
                  <a:pos x="connsiteX2" y="connsiteY2"/>
                </a:cxn>
                <a:cxn ang="0">
                  <a:pos x="connsiteX3" y="connsiteY3"/>
                </a:cxn>
              </a:cxnLst>
              <a:rect l="l" t="t" r="r" b="b"/>
              <a:pathLst>
                <a:path w="1507788" h="208352">
                  <a:moveTo>
                    <a:pt x="0" y="188897"/>
                  </a:moveTo>
                  <a:cubicBezTo>
                    <a:pt x="158074" y="114318"/>
                    <a:pt x="316149" y="39739"/>
                    <a:pt x="496111" y="13799"/>
                  </a:cubicBezTo>
                  <a:cubicBezTo>
                    <a:pt x="676073" y="-12141"/>
                    <a:pt x="911158" y="829"/>
                    <a:pt x="1079771" y="33254"/>
                  </a:cubicBezTo>
                  <a:cubicBezTo>
                    <a:pt x="1248384" y="65679"/>
                    <a:pt x="1378086" y="137015"/>
                    <a:pt x="1507788" y="208352"/>
                  </a:cubicBezTo>
                </a:path>
              </a:pathLst>
            </a:custGeom>
            <a:noFill/>
            <a:ln w="7620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 name="Rectangle 2"/>
          <p:cNvSpPr/>
          <p:nvPr/>
        </p:nvSpPr>
        <p:spPr>
          <a:xfrm>
            <a:off x="0" y="6488668"/>
            <a:ext cx="2852512" cy="369332"/>
          </a:xfrm>
          <a:prstGeom prst="rect">
            <a:avLst/>
          </a:prstGeom>
        </p:spPr>
        <p:txBody>
          <a:bodyPr wrap="none">
            <a:spAutoFit/>
          </a:bodyPr>
          <a:lstStyle/>
          <a:p>
            <a:r>
              <a:rPr lang="de-DE" dirty="0"/>
              <a:t>Mora et al. PlosBiology 2011</a:t>
            </a:r>
          </a:p>
        </p:txBody>
      </p:sp>
    </p:spTree>
    <p:extLst>
      <p:ext uri="{BB962C8B-B14F-4D97-AF65-F5344CB8AC3E}">
        <p14:creationId xmlns:p14="http://schemas.microsoft.com/office/powerpoint/2010/main" val="42899839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4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4000" y="166833"/>
            <a:ext cx="9144000" cy="366712"/>
          </a:xfrm>
          <a:prstGeom prst="rect">
            <a:avLst/>
          </a:prstGeom>
          <a:solidFill>
            <a:schemeClr val="bg1">
              <a:lumMod val="85000"/>
            </a:schemeClr>
          </a:solidFill>
        </p:spPr>
        <p:txBody>
          <a:bodyPr>
            <a:spAutoFit/>
          </a:bodyPr>
          <a:lstStyle/>
          <a:p>
            <a:pPr algn="ctr">
              <a:defRPr/>
            </a:pPr>
            <a:r>
              <a:rPr lang="en-US" dirty="0"/>
              <a:t>So how many species are there on Earth?</a:t>
            </a:r>
          </a:p>
        </p:txBody>
      </p:sp>
      <p:pic>
        <p:nvPicPr>
          <p:cNvPr id="2457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7589" y="695475"/>
            <a:ext cx="7616825" cy="411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1524000" y="4875155"/>
            <a:ext cx="9144000" cy="366712"/>
          </a:xfrm>
          <a:prstGeom prst="rect">
            <a:avLst/>
          </a:prstGeom>
          <a:solidFill>
            <a:schemeClr val="bg1">
              <a:lumMod val="85000"/>
            </a:schemeClr>
          </a:solidFill>
        </p:spPr>
        <p:txBody>
          <a:bodyPr>
            <a:spAutoFit/>
          </a:bodyPr>
          <a:lstStyle/>
          <a:p>
            <a:pPr algn="ctr">
              <a:defRPr/>
            </a:pPr>
            <a:r>
              <a:rPr lang="en-US" dirty="0"/>
              <a:t>Implications</a:t>
            </a:r>
          </a:p>
        </p:txBody>
      </p:sp>
      <p:sp>
        <p:nvSpPr>
          <p:cNvPr id="2" name="TextBox 1"/>
          <p:cNvSpPr txBox="1"/>
          <p:nvPr/>
        </p:nvSpPr>
        <p:spPr>
          <a:xfrm>
            <a:off x="271671" y="5368223"/>
            <a:ext cx="6433171" cy="338554"/>
          </a:xfrm>
          <a:prstGeom prst="rect">
            <a:avLst/>
          </a:prstGeom>
          <a:noFill/>
        </p:spPr>
        <p:txBody>
          <a:bodyPr wrap="none" rtlCol="0">
            <a:spAutoFit/>
          </a:bodyPr>
          <a:lstStyle/>
          <a:p>
            <a:r>
              <a:rPr lang="en-US" sz="1600" dirty="0"/>
              <a:t>In average, 6,200 species have been described per year in the last 20 year…</a:t>
            </a:r>
            <a:endParaRPr lang="en-CA" sz="1600" dirty="0"/>
          </a:p>
        </p:txBody>
      </p:sp>
      <p:sp>
        <p:nvSpPr>
          <p:cNvPr id="6" name="TextBox 5"/>
          <p:cNvSpPr txBox="1"/>
          <p:nvPr/>
        </p:nvSpPr>
        <p:spPr>
          <a:xfrm>
            <a:off x="6480907" y="5357832"/>
            <a:ext cx="5520357" cy="338554"/>
          </a:xfrm>
          <a:prstGeom prst="rect">
            <a:avLst/>
          </a:prstGeom>
          <a:noFill/>
        </p:spPr>
        <p:txBody>
          <a:bodyPr wrap="none" rtlCol="0">
            <a:spAutoFit/>
          </a:bodyPr>
          <a:lstStyle/>
          <a:p>
            <a:r>
              <a:rPr lang="en-US" sz="1600" dirty="0">
                <a:solidFill>
                  <a:srgbClr val="FF0000"/>
                </a:solidFill>
              </a:rPr>
              <a:t>so describing the remaining species could take up to 1,200 years</a:t>
            </a:r>
            <a:endParaRPr lang="en-CA" sz="1600" dirty="0">
              <a:solidFill>
                <a:srgbClr val="FF0000"/>
              </a:solidFill>
            </a:endParaRPr>
          </a:p>
        </p:txBody>
      </p:sp>
      <p:sp>
        <p:nvSpPr>
          <p:cNvPr id="7" name="TextBox 6"/>
          <p:cNvSpPr txBox="1"/>
          <p:nvPr/>
        </p:nvSpPr>
        <p:spPr>
          <a:xfrm>
            <a:off x="265046" y="5690955"/>
            <a:ext cx="5952592" cy="338554"/>
          </a:xfrm>
          <a:prstGeom prst="rect">
            <a:avLst/>
          </a:prstGeom>
          <a:noFill/>
        </p:spPr>
        <p:txBody>
          <a:bodyPr wrap="none" rtlCol="0">
            <a:spAutoFit/>
          </a:bodyPr>
          <a:lstStyle/>
          <a:p>
            <a:r>
              <a:rPr lang="en-US" sz="1600" dirty="0"/>
              <a:t>The average cost of describing an species is estimated at </a:t>
            </a:r>
            <a:r>
              <a:rPr lang="en-US" sz="1600" dirty="0" err="1"/>
              <a:t>US$48,000</a:t>
            </a:r>
            <a:r>
              <a:rPr lang="en-US" sz="1600" dirty="0"/>
              <a:t>…</a:t>
            </a:r>
            <a:endParaRPr lang="en-CA" sz="1600" dirty="0"/>
          </a:p>
        </p:txBody>
      </p:sp>
      <p:sp>
        <p:nvSpPr>
          <p:cNvPr id="8" name="TextBox 7"/>
          <p:cNvSpPr txBox="1"/>
          <p:nvPr/>
        </p:nvSpPr>
        <p:spPr>
          <a:xfrm>
            <a:off x="6007898" y="5685244"/>
            <a:ext cx="5879302" cy="338554"/>
          </a:xfrm>
          <a:prstGeom prst="rect">
            <a:avLst/>
          </a:prstGeom>
          <a:noFill/>
        </p:spPr>
        <p:txBody>
          <a:bodyPr wrap="none" rtlCol="0">
            <a:spAutoFit/>
          </a:bodyPr>
          <a:lstStyle/>
          <a:p>
            <a:r>
              <a:rPr lang="en-US" sz="1600" dirty="0">
                <a:solidFill>
                  <a:srgbClr val="FF0000"/>
                </a:solidFill>
              </a:rPr>
              <a:t>so describing the remaining species could cost up to US$ 364 billions</a:t>
            </a:r>
            <a:endParaRPr lang="en-CA" sz="1600" dirty="0">
              <a:solidFill>
                <a:srgbClr val="FF0000"/>
              </a:solidFill>
            </a:endParaRPr>
          </a:p>
        </p:txBody>
      </p:sp>
      <p:sp>
        <p:nvSpPr>
          <p:cNvPr id="9" name="TextBox 8"/>
          <p:cNvSpPr txBox="1"/>
          <p:nvPr/>
        </p:nvSpPr>
        <p:spPr>
          <a:xfrm>
            <a:off x="291550" y="6050710"/>
            <a:ext cx="5335243" cy="338554"/>
          </a:xfrm>
          <a:prstGeom prst="rect">
            <a:avLst/>
          </a:prstGeom>
          <a:noFill/>
        </p:spPr>
        <p:txBody>
          <a:bodyPr wrap="none" rtlCol="0">
            <a:spAutoFit/>
          </a:bodyPr>
          <a:lstStyle/>
          <a:p>
            <a:r>
              <a:rPr lang="en-US" sz="1600" dirty="0"/>
              <a:t>In average a taxonomist describes 24.8 species in his/her life…</a:t>
            </a:r>
            <a:endParaRPr lang="en-CA" sz="1600" dirty="0"/>
          </a:p>
        </p:txBody>
      </p:sp>
      <p:sp>
        <p:nvSpPr>
          <p:cNvPr id="10" name="TextBox 9"/>
          <p:cNvSpPr txBox="1"/>
          <p:nvPr/>
        </p:nvSpPr>
        <p:spPr>
          <a:xfrm>
            <a:off x="5410069" y="6056559"/>
            <a:ext cx="6172074" cy="338554"/>
          </a:xfrm>
          <a:prstGeom prst="rect">
            <a:avLst/>
          </a:prstGeom>
          <a:noFill/>
        </p:spPr>
        <p:txBody>
          <a:bodyPr wrap="none" rtlCol="0">
            <a:spAutoFit/>
          </a:bodyPr>
          <a:lstStyle/>
          <a:p>
            <a:r>
              <a:rPr lang="en-US" sz="1600" dirty="0">
                <a:solidFill>
                  <a:srgbClr val="FF0000"/>
                </a:solidFill>
              </a:rPr>
              <a:t>so describing the remaining species would require 303,000  taxonomists</a:t>
            </a:r>
            <a:endParaRPr lang="en-CA" sz="1600" dirty="0">
              <a:solidFill>
                <a:srgbClr val="FF0000"/>
              </a:solidFill>
            </a:endParaRPr>
          </a:p>
        </p:txBody>
      </p:sp>
      <p:sp>
        <p:nvSpPr>
          <p:cNvPr id="11" name="Rectangle 10"/>
          <p:cNvSpPr/>
          <p:nvPr/>
        </p:nvSpPr>
        <p:spPr>
          <a:xfrm>
            <a:off x="10223961" y="6581001"/>
            <a:ext cx="1968039" cy="276999"/>
          </a:xfrm>
          <a:prstGeom prst="rect">
            <a:avLst/>
          </a:prstGeom>
        </p:spPr>
        <p:txBody>
          <a:bodyPr wrap="none">
            <a:spAutoFit/>
          </a:bodyPr>
          <a:lstStyle/>
          <a:p>
            <a:r>
              <a:rPr lang="de-DE" sz="1200" i="1" dirty="0"/>
              <a:t>Mora et al. PlosBiology 2011</a:t>
            </a:r>
          </a:p>
        </p:txBody>
      </p:sp>
    </p:spTree>
    <p:extLst>
      <p:ext uri="{BB962C8B-B14F-4D97-AF65-F5344CB8AC3E}">
        <p14:creationId xmlns:p14="http://schemas.microsoft.com/office/powerpoint/2010/main" val="38574502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45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6" grpId="0"/>
      <p:bldP spid="7" grpId="0"/>
      <p:bldP spid="8" grpId="0"/>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Box 4"/>
          <p:cNvSpPr txBox="1">
            <a:spLocks noChangeArrowheads="1"/>
          </p:cNvSpPr>
          <p:nvPr/>
        </p:nvSpPr>
        <p:spPr bwMode="auto">
          <a:xfrm>
            <a:off x="1828800" y="152401"/>
            <a:ext cx="853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t>So how many species are there? </a:t>
            </a:r>
          </a:p>
        </p:txBody>
      </p:sp>
      <p:grpSp>
        <p:nvGrpSpPr>
          <p:cNvPr id="3" name="Group 20"/>
          <p:cNvGrpSpPr>
            <a:grpSpLocks/>
          </p:cNvGrpSpPr>
          <p:nvPr/>
        </p:nvGrpSpPr>
        <p:grpSpPr bwMode="auto">
          <a:xfrm>
            <a:off x="5791200" y="1108076"/>
            <a:ext cx="3060700" cy="2701925"/>
            <a:chOff x="4343400" y="1219200"/>
            <a:chExt cx="3060622" cy="2702567"/>
          </a:xfrm>
        </p:grpSpPr>
        <p:pic>
          <p:nvPicPr>
            <p:cNvPr id="1229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8666" y="1417116"/>
              <a:ext cx="1505356" cy="692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9" name="TextBox 10"/>
            <p:cNvSpPr txBox="1">
              <a:spLocks noChangeArrowheads="1"/>
            </p:cNvSpPr>
            <p:nvPr/>
          </p:nvSpPr>
          <p:spPr bwMode="auto">
            <a:xfrm>
              <a:off x="4343400" y="1219200"/>
              <a:ext cx="2276527" cy="261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1100"/>
                <a:t>Marine 	                  Terrestrial</a:t>
              </a:r>
            </a:p>
          </p:txBody>
        </p:sp>
        <p:pic>
          <p:nvPicPr>
            <p:cNvPr id="1230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3218" y="1417116"/>
              <a:ext cx="897269" cy="7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1"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3218" y="2357214"/>
              <a:ext cx="975590" cy="5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2"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8665" y="2357214"/>
              <a:ext cx="1353380" cy="630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3" name="TextBox 14"/>
            <p:cNvSpPr txBox="1">
              <a:spLocks noChangeArrowheads="1"/>
            </p:cNvSpPr>
            <p:nvPr/>
          </p:nvSpPr>
          <p:spPr bwMode="auto">
            <a:xfrm>
              <a:off x="4343400" y="2159223"/>
              <a:ext cx="1936700" cy="261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1100"/>
                <a:t>Pretty	                  Ugly</a:t>
              </a:r>
            </a:p>
          </p:txBody>
        </p:sp>
        <p:sp>
          <p:nvSpPr>
            <p:cNvPr id="12304" name="TextBox 15"/>
            <p:cNvSpPr txBox="1">
              <a:spLocks noChangeArrowheads="1"/>
            </p:cNvSpPr>
            <p:nvPr/>
          </p:nvSpPr>
          <p:spPr bwMode="auto">
            <a:xfrm>
              <a:off x="4343400" y="2972216"/>
              <a:ext cx="2024861" cy="261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1100"/>
                <a:t>Large	                   Small</a:t>
              </a:r>
            </a:p>
          </p:txBody>
        </p:sp>
        <p:pic>
          <p:nvPicPr>
            <p:cNvPr id="12305"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03219" y="3177923"/>
              <a:ext cx="1196358" cy="74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6"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98665" y="3177923"/>
              <a:ext cx="1379053" cy="742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Rectangle 21"/>
          <p:cNvSpPr>
            <a:spLocks noChangeArrowheads="1"/>
          </p:cNvSpPr>
          <p:nvPr/>
        </p:nvSpPr>
        <p:spPr bwMode="auto">
          <a:xfrm>
            <a:off x="1828800" y="457201"/>
            <a:ext cx="8229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atin typeface="Calibri" pitchFamily="34" charset="0"/>
              </a:rPr>
              <a:t>Answer: Nobody knows with certainty yet; but,</a:t>
            </a:r>
          </a:p>
        </p:txBody>
      </p:sp>
      <p:pic>
        <p:nvPicPr>
          <p:cNvPr id="24"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943600" y="3939702"/>
            <a:ext cx="3129064" cy="2953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p:cNvSpPr>
            <a:spLocks noChangeArrowheads="1"/>
          </p:cNvSpPr>
          <p:nvPr/>
        </p:nvSpPr>
        <p:spPr bwMode="auto">
          <a:xfrm>
            <a:off x="2362200" y="4038600"/>
            <a:ext cx="34290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400">
                <a:latin typeface="Calibri" pitchFamily="34" charset="0"/>
              </a:rPr>
              <a:t>2) Many species are hard to differentiate and similar looking things may turn up to be different species.</a:t>
            </a:r>
          </a:p>
        </p:txBody>
      </p:sp>
      <p:sp>
        <p:nvSpPr>
          <p:cNvPr id="26" name="Rectangle 25"/>
          <p:cNvSpPr>
            <a:spLocks noChangeArrowheads="1"/>
          </p:cNvSpPr>
          <p:nvPr/>
        </p:nvSpPr>
        <p:spPr bwMode="auto">
          <a:xfrm>
            <a:off x="1752600" y="6172201"/>
            <a:ext cx="8229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atin typeface="Calibri" pitchFamily="34" charset="0"/>
              </a:rPr>
              <a:t>So, perhaps we will never know…</a:t>
            </a:r>
          </a:p>
        </p:txBody>
      </p:sp>
      <p:grpSp>
        <p:nvGrpSpPr>
          <p:cNvPr id="12321" name="Group 33"/>
          <p:cNvGrpSpPr>
            <a:grpSpLocks/>
          </p:cNvGrpSpPr>
          <p:nvPr/>
        </p:nvGrpSpPr>
        <p:grpSpPr bwMode="auto">
          <a:xfrm>
            <a:off x="2209800" y="838201"/>
            <a:ext cx="3048000" cy="2836863"/>
            <a:chOff x="432" y="528"/>
            <a:chExt cx="1920" cy="1787"/>
          </a:xfrm>
        </p:grpSpPr>
        <p:grpSp>
          <p:nvGrpSpPr>
            <p:cNvPr id="12310" name="Group 22"/>
            <p:cNvGrpSpPr>
              <a:grpSpLocks/>
            </p:cNvGrpSpPr>
            <p:nvPr/>
          </p:nvGrpSpPr>
          <p:grpSpPr bwMode="auto">
            <a:xfrm>
              <a:off x="432" y="528"/>
              <a:ext cx="1920" cy="1787"/>
              <a:chOff x="432" y="528"/>
              <a:chExt cx="1920" cy="1787"/>
            </a:xfrm>
          </p:grpSpPr>
          <p:pic>
            <p:nvPicPr>
              <p:cNvPr id="12307"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3" y="1069"/>
                <a:ext cx="1409" cy="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8" name="TextBox 6"/>
              <p:cNvSpPr txBox="1">
                <a:spLocks noChangeArrowheads="1"/>
              </p:cNvSpPr>
              <p:nvPr/>
            </p:nvSpPr>
            <p:spPr bwMode="auto">
              <a:xfrm>
                <a:off x="960" y="768"/>
                <a:ext cx="13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1200"/>
                  <a:t>~17.000 new species were discovered in 2006 alone</a:t>
                </a:r>
              </a:p>
            </p:txBody>
          </p:sp>
          <p:sp>
            <p:nvSpPr>
              <p:cNvPr id="12309" name="TextBox 7"/>
              <p:cNvSpPr txBox="1">
                <a:spLocks noChangeArrowheads="1"/>
              </p:cNvSpPr>
              <p:nvPr/>
            </p:nvSpPr>
            <p:spPr bwMode="auto">
              <a:xfrm>
                <a:off x="768" y="2160"/>
                <a:ext cx="134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1000"/>
                  <a:t>SOS (State of Observed species 2007)</a:t>
                </a:r>
              </a:p>
            </p:txBody>
          </p:sp>
          <p:sp>
            <p:nvSpPr>
              <p:cNvPr id="23" name="Rectangle 22"/>
              <p:cNvSpPr>
                <a:spLocks noChangeArrowheads="1"/>
              </p:cNvSpPr>
              <p:nvPr/>
            </p:nvSpPr>
            <p:spPr bwMode="auto">
              <a:xfrm>
                <a:off x="432" y="528"/>
                <a:ext cx="169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400">
                    <a:latin typeface="Calibri" pitchFamily="34" charset="0"/>
                  </a:rPr>
                  <a:t>1) new species just keep poring in.</a:t>
                </a:r>
              </a:p>
            </p:txBody>
          </p:sp>
        </p:grpSp>
        <p:sp>
          <p:nvSpPr>
            <p:cNvPr id="12312" name="Text Box 24"/>
            <p:cNvSpPr txBox="1">
              <a:spLocks noChangeArrowheads="1"/>
            </p:cNvSpPr>
            <p:nvPr/>
          </p:nvSpPr>
          <p:spPr bwMode="auto">
            <a:xfrm>
              <a:off x="1528" y="1488"/>
              <a:ext cx="320" cy="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900"/>
                <a:t>Insects</a:t>
              </a:r>
            </a:p>
          </p:txBody>
        </p:sp>
        <p:sp>
          <p:nvSpPr>
            <p:cNvPr id="12313" name="Text Box 25"/>
            <p:cNvSpPr txBox="1">
              <a:spLocks noChangeArrowheads="1"/>
            </p:cNvSpPr>
            <p:nvPr/>
          </p:nvSpPr>
          <p:spPr bwMode="auto">
            <a:xfrm>
              <a:off x="1008" y="2064"/>
              <a:ext cx="296" cy="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900"/>
                <a:t>Plants</a:t>
              </a:r>
            </a:p>
          </p:txBody>
        </p:sp>
        <p:sp>
          <p:nvSpPr>
            <p:cNvPr id="12314" name="Text Box 26"/>
            <p:cNvSpPr txBox="1">
              <a:spLocks noChangeArrowheads="1"/>
            </p:cNvSpPr>
            <p:nvPr/>
          </p:nvSpPr>
          <p:spPr bwMode="auto">
            <a:xfrm>
              <a:off x="624" y="1872"/>
              <a:ext cx="467" cy="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900"/>
                <a:t>Vertebrates</a:t>
              </a:r>
            </a:p>
          </p:txBody>
        </p:sp>
        <p:sp>
          <p:nvSpPr>
            <p:cNvPr id="12315" name="Text Box 27"/>
            <p:cNvSpPr txBox="1">
              <a:spLocks noChangeArrowheads="1"/>
            </p:cNvSpPr>
            <p:nvPr/>
          </p:nvSpPr>
          <p:spPr bwMode="auto">
            <a:xfrm>
              <a:off x="576" y="1632"/>
              <a:ext cx="415" cy="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900"/>
                <a:t>Arachnida</a:t>
              </a:r>
            </a:p>
          </p:txBody>
        </p:sp>
        <p:sp>
          <p:nvSpPr>
            <p:cNvPr id="12316" name="Text Box 28"/>
            <p:cNvSpPr txBox="1">
              <a:spLocks noChangeArrowheads="1"/>
            </p:cNvSpPr>
            <p:nvPr/>
          </p:nvSpPr>
          <p:spPr bwMode="auto">
            <a:xfrm>
              <a:off x="624" y="1440"/>
              <a:ext cx="383" cy="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900"/>
                <a:t>Mollusca</a:t>
              </a:r>
            </a:p>
          </p:txBody>
        </p:sp>
        <p:sp>
          <p:nvSpPr>
            <p:cNvPr id="12317" name="Text Box 29"/>
            <p:cNvSpPr txBox="1">
              <a:spLocks noChangeArrowheads="1"/>
            </p:cNvSpPr>
            <p:nvPr/>
          </p:nvSpPr>
          <p:spPr bwMode="auto">
            <a:xfrm>
              <a:off x="624" y="1296"/>
              <a:ext cx="406" cy="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900"/>
                <a:t>Crustacea</a:t>
              </a:r>
            </a:p>
          </p:txBody>
        </p:sp>
        <p:sp>
          <p:nvSpPr>
            <p:cNvPr id="12318" name="Text Box 30"/>
            <p:cNvSpPr txBox="1">
              <a:spLocks noChangeArrowheads="1"/>
            </p:cNvSpPr>
            <p:nvPr/>
          </p:nvSpPr>
          <p:spPr bwMode="auto">
            <a:xfrm>
              <a:off x="624" y="1152"/>
              <a:ext cx="471" cy="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900"/>
                <a:t>Prokaryotes</a:t>
              </a:r>
            </a:p>
          </p:txBody>
        </p:sp>
        <p:sp>
          <p:nvSpPr>
            <p:cNvPr id="12319" name="Text Box 31"/>
            <p:cNvSpPr txBox="1">
              <a:spLocks noChangeArrowheads="1"/>
            </p:cNvSpPr>
            <p:nvPr/>
          </p:nvSpPr>
          <p:spPr bwMode="auto">
            <a:xfrm>
              <a:off x="816" y="1104"/>
              <a:ext cx="381" cy="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900"/>
                <a:t>Protozoa</a:t>
              </a:r>
            </a:p>
          </p:txBody>
        </p:sp>
        <p:sp>
          <p:nvSpPr>
            <p:cNvPr id="12320" name="Text Box 32"/>
            <p:cNvSpPr txBox="1">
              <a:spLocks noChangeArrowheads="1"/>
            </p:cNvSpPr>
            <p:nvPr/>
          </p:nvSpPr>
          <p:spPr bwMode="auto">
            <a:xfrm>
              <a:off x="912" y="1008"/>
              <a:ext cx="533" cy="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900"/>
                <a:t>Other animals</a:t>
              </a:r>
            </a:p>
          </p:txBody>
        </p:sp>
      </p:grpSp>
    </p:spTree>
    <p:extLst>
      <p:ext uri="{BB962C8B-B14F-4D97-AF65-F5344CB8AC3E}">
        <p14:creationId xmlns:p14="http://schemas.microsoft.com/office/powerpoint/2010/main" val="19968469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3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5" grpId="0"/>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Box 18"/>
          <p:cNvSpPr txBox="1">
            <a:spLocks noChangeArrowheads="1"/>
          </p:cNvSpPr>
          <p:nvPr/>
        </p:nvSpPr>
        <p:spPr bwMode="auto">
          <a:xfrm>
            <a:off x="1524000" y="1024647"/>
            <a:ext cx="92011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sz="2000" b="1" dirty="0"/>
              <a:t>In general, it seems species are found on the tropics more so than in other places</a:t>
            </a:r>
          </a:p>
        </p:txBody>
      </p:sp>
      <p:grpSp>
        <p:nvGrpSpPr>
          <p:cNvPr id="2" name="Group 1"/>
          <p:cNvGrpSpPr/>
          <p:nvPr/>
        </p:nvGrpSpPr>
        <p:grpSpPr>
          <a:xfrm>
            <a:off x="2429668" y="2509736"/>
            <a:ext cx="2470150" cy="2743015"/>
            <a:chOff x="905668" y="2509735"/>
            <a:chExt cx="2470150" cy="2743015"/>
          </a:xfrm>
        </p:grpSpPr>
        <p:pic>
          <p:nvPicPr>
            <p:cNvPr id="1536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 y="2814535"/>
              <a:ext cx="2393950"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TextBox 22"/>
            <p:cNvSpPr txBox="1">
              <a:spLocks noChangeArrowheads="1"/>
            </p:cNvSpPr>
            <p:nvPr/>
          </p:nvSpPr>
          <p:spPr bwMode="auto">
            <a:xfrm>
              <a:off x="905668" y="2509735"/>
              <a:ext cx="7601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t>Fishes</a:t>
              </a:r>
            </a:p>
          </p:txBody>
        </p:sp>
        <p:sp>
          <p:nvSpPr>
            <p:cNvPr id="15366" name="TextBox 23"/>
            <p:cNvSpPr txBox="1">
              <a:spLocks noChangeArrowheads="1"/>
            </p:cNvSpPr>
            <p:nvPr/>
          </p:nvSpPr>
          <p:spPr bwMode="auto">
            <a:xfrm>
              <a:off x="1439068" y="5037306"/>
              <a:ext cx="159370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800"/>
                <a:t>Mora &amp; Robertson (Ecology 2005)</a:t>
              </a:r>
            </a:p>
          </p:txBody>
        </p:sp>
      </p:grpSp>
      <p:grpSp>
        <p:nvGrpSpPr>
          <p:cNvPr id="3" name="Group 2"/>
          <p:cNvGrpSpPr/>
          <p:nvPr/>
        </p:nvGrpSpPr>
        <p:grpSpPr>
          <a:xfrm>
            <a:off x="5249069" y="2662136"/>
            <a:ext cx="3724729" cy="3276415"/>
            <a:chOff x="3725068" y="2662135"/>
            <a:chExt cx="3724729" cy="3276415"/>
          </a:xfrm>
        </p:grpSpPr>
        <p:pic>
          <p:nvPicPr>
            <p:cNvPr id="1536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5068" y="2662135"/>
              <a:ext cx="3675063"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8" name="TextBox 29"/>
            <p:cNvSpPr txBox="1">
              <a:spLocks noChangeArrowheads="1"/>
            </p:cNvSpPr>
            <p:nvPr/>
          </p:nvSpPr>
          <p:spPr bwMode="auto">
            <a:xfrm>
              <a:off x="5630068" y="5723106"/>
              <a:ext cx="181972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800"/>
                <a:t>Willig et al (Annu. Rev. Ecol. Syst. 2003)</a:t>
              </a:r>
            </a:p>
          </p:txBody>
        </p:sp>
      </p:grpSp>
      <p:sp>
        <p:nvSpPr>
          <p:cNvPr id="9" name="TextBox 8"/>
          <p:cNvSpPr txBox="1"/>
          <p:nvPr/>
        </p:nvSpPr>
        <p:spPr>
          <a:xfrm>
            <a:off x="0" y="152401"/>
            <a:ext cx="12192000" cy="523220"/>
          </a:xfrm>
          <a:prstGeom prst="rect">
            <a:avLst/>
          </a:prstGeom>
          <a:solidFill>
            <a:schemeClr val="bg1">
              <a:lumMod val="85000"/>
            </a:schemeClr>
          </a:solidFill>
        </p:spPr>
        <p:txBody>
          <a:bodyPr wrap="square">
            <a:spAutoFit/>
          </a:bodyPr>
          <a:lstStyle/>
          <a:p>
            <a:pPr algn="ctr">
              <a:defRPr/>
            </a:pPr>
            <a:r>
              <a:rPr lang="en-US" sz="2800" b="1" dirty="0"/>
              <a:t>Where is biodiversity:  THE PATTERNS</a:t>
            </a:r>
          </a:p>
        </p:txBody>
      </p:sp>
      <p:sp>
        <p:nvSpPr>
          <p:cNvPr id="11" name="Title 1"/>
          <p:cNvSpPr txBox="1">
            <a:spLocks/>
          </p:cNvSpPr>
          <p:nvPr/>
        </p:nvSpPr>
        <p:spPr>
          <a:xfrm>
            <a:off x="2362200" y="2667000"/>
            <a:ext cx="7620000" cy="1600200"/>
          </a:xfrm>
          <a:prstGeom prst="rect">
            <a:avLst/>
          </a:prstGeom>
          <a:solidFill>
            <a:srgbClr val="FF0000"/>
          </a:solidFill>
        </p:spPr>
        <p:txBody>
          <a:bodyPr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z="2800" b="1" dirty="0">
                <a:effectLst>
                  <a:outerShdw blurRad="50800" dist="38100" dir="18900000" algn="bl" rotWithShape="0">
                    <a:prstClr val="black">
                      <a:alpha val="40000"/>
                    </a:prstClr>
                  </a:outerShdw>
                </a:effectLst>
              </a:rPr>
              <a:t>…but…there are problems…</a:t>
            </a:r>
          </a:p>
        </p:txBody>
      </p:sp>
    </p:spTree>
    <p:extLst>
      <p:ext uri="{BB962C8B-B14F-4D97-AF65-F5344CB8AC3E}">
        <p14:creationId xmlns:p14="http://schemas.microsoft.com/office/powerpoint/2010/main" val="290605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635" name="Text Box 67"/>
          <p:cNvSpPr txBox="1">
            <a:spLocks noChangeArrowheads="1"/>
          </p:cNvSpPr>
          <p:nvPr/>
        </p:nvSpPr>
        <p:spPr bwMode="auto">
          <a:xfrm>
            <a:off x="408578" y="1709674"/>
            <a:ext cx="61642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dirty="0"/>
              <a:t>Overlap of species ranges</a:t>
            </a:r>
          </a:p>
        </p:txBody>
      </p:sp>
      <p:sp>
        <p:nvSpPr>
          <p:cNvPr id="45" name="TextBox 44"/>
          <p:cNvSpPr txBox="1"/>
          <p:nvPr/>
        </p:nvSpPr>
        <p:spPr>
          <a:xfrm>
            <a:off x="0" y="573336"/>
            <a:ext cx="12192000" cy="366713"/>
          </a:xfrm>
          <a:prstGeom prst="rect">
            <a:avLst/>
          </a:prstGeom>
          <a:solidFill>
            <a:schemeClr val="bg1">
              <a:lumMod val="85000"/>
            </a:schemeClr>
          </a:solidFill>
        </p:spPr>
        <p:txBody>
          <a:bodyPr wrap="square">
            <a:spAutoFit/>
          </a:bodyPr>
          <a:lstStyle/>
          <a:p>
            <a:pPr algn="ctr">
              <a:defRPr/>
            </a:pPr>
            <a:r>
              <a:rPr lang="en-US" dirty="0"/>
              <a:t>How are species counted?: </a:t>
            </a:r>
          </a:p>
        </p:txBody>
      </p:sp>
      <p:pic>
        <p:nvPicPr>
          <p:cNvPr id="4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3865" y="2225604"/>
            <a:ext cx="5828780" cy="2387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2" name="Object 3"/>
          <p:cNvGraphicFramePr>
            <a:graphicFrameLocks noChangeAspect="1"/>
          </p:cNvGraphicFramePr>
          <p:nvPr>
            <p:extLst>
              <p:ext uri="{D42A27DB-BD31-4B8C-83A1-F6EECF244321}">
                <p14:modId xmlns:p14="http://schemas.microsoft.com/office/powerpoint/2010/main" val="3839494451"/>
              </p:ext>
            </p:extLst>
          </p:nvPr>
        </p:nvGraphicFramePr>
        <p:xfrm>
          <a:off x="6763845" y="1961115"/>
          <a:ext cx="4929188" cy="2624138"/>
        </p:xfrm>
        <a:graphic>
          <a:graphicData uri="http://schemas.openxmlformats.org/presentationml/2006/ole">
            <mc:AlternateContent xmlns:mc="http://schemas.openxmlformats.org/markup-compatibility/2006">
              <mc:Choice xmlns:v="urn:schemas-microsoft-com:vml" Requires="v">
                <p:oleObj spid="_x0000_s4159" name="Bitmap Image" r:id="rId5" imgW="8430802" imgH="4019048" progId="Paint.Picture">
                  <p:embed/>
                </p:oleObj>
              </mc:Choice>
              <mc:Fallback>
                <p:oleObj name="Bitmap Image" r:id="rId5" imgW="8430802" imgH="4019048"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63845" y="1961115"/>
                        <a:ext cx="4929188" cy="2624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5" name="TextBox 18"/>
          <p:cNvSpPr txBox="1">
            <a:spLocks noChangeArrowheads="1"/>
          </p:cNvSpPr>
          <p:nvPr/>
        </p:nvSpPr>
        <p:spPr bwMode="auto">
          <a:xfrm>
            <a:off x="121228" y="0"/>
            <a:ext cx="366151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2800" b="1" dirty="0"/>
              <a:t>Where are the species?</a:t>
            </a:r>
          </a:p>
        </p:txBody>
      </p:sp>
      <p:sp>
        <p:nvSpPr>
          <p:cNvPr id="10" name="Text Box 67">
            <a:extLst>
              <a:ext uri="{FF2B5EF4-FFF2-40B4-BE49-F238E27FC236}">
                <a16:creationId xmlns:a16="http://schemas.microsoft.com/office/drawing/2014/main" id="{4EC26F29-A5E1-43A7-AE46-D682D8F99C93}"/>
              </a:ext>
            </a:extLst>
          </p:cNvPr>
          <p:cNvSpPr txBox="1">
            <a:spLocks noChangeArrowheads="1"/>
          </p:cNvSpPr>
          <p:nvPr/>
        </p:nvSpPr>
        <p:spPr bwMode="auto">
          <a:xfrm>
            <a:off x="6650051" y="1591910"/>
            <a:ext cx="61642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dirty="0"/>
              <a:t>Species census</a:t>
            </a:r>
          </a:p>
        </p:txBody>
      </p:sp>
    </p:spTree>
    <p:extLst>
      <p:ext uri="{BB962C8B-B14F-4D97-AF65-F5344CB8AC3E}">
        <p14:creationId xmlns:p14="http://schemas.microsoft.com/office/powerpoint/2010/main" val="5822503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6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635"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0800" name="Group 48"/>
          <p:cNvGrpSpPr>
            <a:grpSpLocks/>
          </p:cNvGrpSpPr>
          <p:nvPr/>
        </p:nvGrpSpPr>
        <p:grpSpPr bwMode="auto">
          <a:xfrm>
            <a:off x="6136538" y="2340535"/>
            <a:ext cx="3914775" cy="2884488"/>
            <a:chOff x="3024" y="2352"/>
            <a:chExt cx="2466" cy="1817"/>
          </a:xfrm>
        </p:grpSpPr>
        <p:grpSp>
          <p:nvGrpSpPr>
            <p:cNvPr id="330801" name="Group 49"/>
            <p:cNvGrpSpPr>
              <a:grpSpLocks/>
            </p:cNvGrpSpPr>
            <p:nvPr/>
          </p:nvGrpSpPr>
          <p:grpSpPr bwMode="auto">
            <a:xfrm>
              <a:off x="3024" y="2352"/>
              <a:ext cx="2466" cy="1817"/>
              <a:chOff x="3024" y="2352"/>
              <a:chExt cx="2466" cy="1817"/>
            </a:xfrm>
          </p:grpSpPr>
          <p:sp>
            <p:nvSpPr>
              <p:cNvPr id="330802" name="Rectangle 50"/>
              <p:cNvSpPr>
                <a:spLocks noChangeArrowheads="1"/>
              </p:cNvSpPr>
              <p:nvPr/>
            </p:nvSpPr>
            <p:spPr bwMode="auto">
              <a:xfrm>
                <a:off x="3024" y="2352"/>
                <a:ext cx="2448" cy="1776"/>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graphicFrame>
            <p:nvGraphicFramePr>
              <p:cNvPr id="330803" name="Object 51"/>
              <p:cNvGraphicFramePr>
                <a:graphicFrameLocks noChangeAspect="1"/>
              </p:cNvGraphicFramePr>
              <p:nvPr/>
            </p:nvGraphicFramePr>
            <p:xfrm>
              <a:off x="3024" y="2448"/>
              <a:ext cx="2466" cy="1632"/>
            </p:xfrm>
            <a:graphic>
              <a:graphicData uri="http://schemas.openxmlformats.org/presentationml/2006/ole">
                <mc:AlternateContent xmlns:mc="http://schemas.openxmlformats.org/markup-compatibility/2006">
                  <mc:Choice xmlns:v="urn:schemas-microsoft-com:vml" Requires="v">
                    <p:oleObj spid="_x0000_s5212" name="Chart" r:id="rId4" imgW="3914923" imgH="2591206" progId="Excel.Chart.8">
                      <p:embed/>
                    </p:oleObj>
                  </mc:Choice>
                  <mc:Fallback>
                    <p:oleObj name="Chart" r:id="rId4" imgW="3914923" imgH="2591206"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4" y="2448"/>
                            <a:ext cx="2466" cy="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0804" name="Text Box 52"/>
              <p:cNvSpPr txBox="1">
                <a:spLocks noChangeArrowheads="1"/>
              </p:cNvSpPr>
              <p:nvPr/>
            </p:nvSpPr>
            <p:spPr bwMode="auto">
              <a:xfrm>
                <a:off x="4128" y="3996"/>
                <a:ext cx="458"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200">
                    <a:latin typeface="Arial" charset="0"/>
                  </a:rPr>
                  <a:t>Latitude</a:t>
                </a:r>
              </a:p>
            </p:txBody>
          </p:sp>
        </p:grpSp>
        <p:sp>
          <p:nvSpPr>
            <p:cNvPr id="330805" name="Text Box 53"/>
            <p:cNvSpPr txBox="1">
              <a:spLocks noChangeArrowheads="1"/>
            </p:cNvSpPr>
            <p:nvPr/>
          </p:nvSpPr>
          <p:spPr bwMode="auto">
            <a:xfrm>
              <a:off x="4320" y="2496"/>
              <a:ext cx="55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200" b="1">
                  <a:solidFill>
                    <a:srgbClr val="FF0000"/>
                  </a:solidFill>
                  <a:effectLst>
                    <a:outerShdw blurRad="38100" dist="38100" dir="2700000" algn="tl">
                      <a:srgbClr val="000000"/>
                    </a:outerShdw>
                  </a:effectLst>
                  <a:latin typeface="Arial" charset="0"/>
                </a:rPr>
                <a:t>30</a:t>
              </a:r>
              <a:r>
                <a:rPr lang="en-US" sz="1200" b="1" baseline="30000">
                  <a:solidFill>
                    <a:srgbClr val="FF0000"/>
                  </a:solidFill>
                  <a:effectLst>
                    <a:outerShdw blurRad="38100" dist="38100" dir="2700000" algn="tl">
                      <a:srgbClr val="000000"/>
                    </a:outerShdw>
                  </a:effectLst>
                  <a:latin typeface="Arial" charset="0"/>
                </a:rPr>
                <a:t>o</a:t>
              </a:r>
              <a:r>
                <a:rPr lang="en-US" sz="1200" b="1">
                  <a:solidFill>
                    <a:srgbClr val="FF0000"/>
                  </a:solidFill>
                  <a:effectLst>
                    <a:outerShdw blurRad="38100" dist="38100" dir="2700000" algn="tl">
                      <a:srgbClr val="000000"/>
                    </a:outerShdw>
                  </a:effectLst>
                  <a:latin typeface="Arial" charset="0"/>
                </a:rPr>
                <a:t> to 40</a:t>
              </a:r>
              <a:r>
                <a:rPr lang="en-US" sz="1200" b="1" baseline="30000">
                  <a:solidFill>
                    <a:srgbClr val="FF0000"/>
                  </a:solidFill>
                  <a:effectLst>
                    <a:outerShdw blurRad="38100" dist="38100" dir="2700000" algn="tl">
                      <a:srgbClr val="000000"/>
                    </a:outerShdw>
                  </a:effectLst>
                  <a:latin typeface="Arial" charset="0"/>
                </a:rPr>
                <a:t>o</a:t>
              </a:r>
            </a:p>
          </p:txBody>
        </p:sp>
        <p:sp>
          <p:nvSpPr>
            <p:cNvPr id="330806" name="Text Box 54"/>
            <p:cNvSpPr txBox="1">
              <a:spLocks noChangeArrowheads="1"/>
            </p:cNvSpPr>
            <p:nvPr/>
          </p:nvSpPr>
          <p:spPr bwMode="auto">
            <a:xfrm>
              <a:off x="4320" y="3408"/>
              <a:ext cx="53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sz="1200" b="1">
                  <a:solidFill>
                    <a:srgbClr val="FF0000"/>
                  </a:solidFill>
                  <a:effectLst>
                    <a:outerShdw blurRad="38100" dist="38100" dir="2700000" algn="tl">
                      <a:srgbClr val="000000"/>
                    </a:outerShdw>
                  </a:effectLst>
                  <a:latin typeface="Arial" charset="0"/>
                </a:rPr>
                <a:t>Up to 10</a:t>
              </a:r>
              <a:r>
                <a:rPr lang="en-US" sz="1200" b="1" baseline="30000">
                  <a:solidFill>
                    <a:srgbClr val="FF0000"/>
                  </a:solidFill>
                  <a:effectLst>
                    <a:outerShdw blurRad="38100" dist="38100" dir="2700000" algn="tl">
                      <a:srgbClr val="000000"/>
                    </a:outerShdw>
                  </a:effectLst>
                  <a:latin typeface="Arial" charset="0"/>
                </a:rPr>
                <a:t>o</a:t>
              </a:r>
            </a:p>
          </p:txBody>
        </p:sp>
        <p:sp>
          <p:nvSpPr>
            <p:cNvPr id="330807" name="Text Box 55"/>
            <p:cNvSpPr txBox="1">
              <a:spLocks noChangeArrowheads="1"/>
            </p:cNvSpPr>
            <p:nvPr/>
          </p:nvSpPr>
          <p:spPr bwMode="auto">
            <a:xfrm>
              <a:off x="4320" y="3134"/>
              <a:ext cx="55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200" b="1">
                  <a:solidFill>
                    <a:srgbClr val="FF0000"/>
                  </a:solidFill>
                  <a:effectLst>
                    <a:outerShdw blurRad="38100" dist="38100" dir="2700000" algn="tl">
                      <a:srgbClr val="000000"/>
                    </a:outerShdw>
                  </a:effectLst>
                  <a:latin typeface="Arial" charset="0"/>
                </a:rPr>
                <a:t>10</a:t>
              </a:r>
              <a:r>
                <a:rPr lang="en-US" sz="1200" b="1" baseline="30000">
                  <a:solidFill>
                    <a:srgbClr val="FF0000"/>
                  </a:solidFill>
                  <a:effectLst>
                    <a:outerShdw blurRad="38100" dist="38100" dir="2700000" algn="tl">
                      <a:srgbClr val="000000"/>
                    </a:outerShdw>
                  </a:effectLst>
                  <a:latin typeface="Arial" charset="0"/>
                </a:rPr>
                <a:t>o</a:t>
              </a:r>
              <a:r>
                <a:rPr lang="en-US" sz="1200" b="1">
                  <a:solidFill>
                    <a:srgbClr val="FF0000"/>
                  </a:solidFill>
                  <a:effectLst>
                    <a:outerShdw blurRad="38100" dist="38100" dir="2700000" algn="tl">
                      <a:srgbClr val="000000"/>
                    </a:outerShdw>
                  </a:effectLst>
                  <a:latin typeface="Arial" charset="0"/>
                </a:rPr>
                <a:t> to 20</a:t>
              </a:r>
              <a:r>
                <a:rPr lang="en-US" sz="1200" b="1" baseline="30000">
                  <a:solidFill>
                    <a:srgbClr val="FF0000"/>
                  </a:solidFill>
                  <a:effectLst>
                    <a:outerShdw blurRad="38100" dist="38100" dir="2700000" algn="tl">
                      <a:srgbClr val="000000"/>
                    </a:outerShdw>
                  </a:effectLst>
                  <a:latin typeface="Arial" charset="0"/>
                </a:rPr>
                <a:t>o</a:t>
              </a:r>
            </a:p>
          </p:txBody>
        </p:sp>
        <p:sp>
          <p:nvSpPr>
            <p:cNvPr id="330808" name="Text Box 56"/>
            <p:cNvSpPr txBox="1">
              <a:spLocks noChangeArrowheads="1"/>
            </p:cNvSpPr>
            <p:nvPr/>
          </p:nvSpPr>
          <p:spPr bwMode="auto">
            <a:xfrm>
              <a:off x="4320" y="2880"/>
              <a:ext cx="55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200" b="1">
                  <a:solidFill>
                    <a:srgbClr val="FF0000"/>
                  </a:solidFill>
                  <a:effectLst>
                    <a:outerShdw blurRad="38100" dist="38100" dir="2700000" algn="tl">
                      <a:srgbClr val="000000"/>
                    </a:outerShdw>
                  </a:effectLst>
                  <a:latin typeface="Arial" charset="0"/>
                </a:rPr>
                <a:t>20</a:t>
              </a:r>
              <a:r>
                <a:rPr lang="en-US" sz="1200" b="1" baseline="30000">
                  <a:solidFill>
                    <a:srgbClr val="FF0000"/>
                  </a:solidFill>
                  <a:effectLst>
                    <a:outerShdw blurRad="38100" dist="38100" dir="2700000" algn="tl">
                      <a:srgbClr val="000000"/>
                    </a:outerShdw>
                  </a:effectLst>
                  <a:latin typeface="Arial" charset="0"/>
                </a:rPr>
                <a:t>o</a:t>
              </a:r>
              <a:r>
                <a:rPr lang="en-US" sz="1200" b="1">
                  <a:solidFill>
                    <a:srgbClr val="FF0000"/>
                  </a:solidFill>
                  <a:effectLst>
                    <a:outerShdw blurRad="38100" dist="38100" dir="2700000" algn="tl">
                      <a:srgbClr val="000000"/>
                    </a:outerShdw>
                  </a:effectLst>
                  <a:latin typeface="Arial" charset="0"/>
                </a:rPr>
                <a:t> to 30</a:t>
              </a:r>
              <a:r>
                <a:rPr lang="en-US" sz="1200" b="1" baseline="30000">
                  <a:solidFill>
                    <a:srgbClr val="FF0000"/>
                  </a:solidFill>
                  <a:effectLst>
                    <a:outerShdw blurRad="38100" dist="38100" dir="2700000" algn="tl">
                      <a:srgbClr val="000000"/>
                    </a:outerShdw>
                  </a:effectLst>
                  <a:latin typeface="Arial" charset="0"/>
                </a:rPr>
                <a:t>o</a:t>
              </a:r>
            </a:p>
          </p:txBody>
        </p:sp>
      </p:grpSp>
      <p:sp>
        <p:nvSpPr>
          <p:cNvPr id="64" name="TextBox 18"/>
          <p:cNvSpPr txBox="1">
            <a:spLocks noChangeArrowheads="1"/>
          </p:cNvSpPr>
          <p:nvPr/>
        </p:nvSpPr>
        <p:spPr bwMode="auto">
          <a:xfrm>
            <a:off x="119299" y="102521"/>
            <a:ext cx="414279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2800" b="1" dirty="0"/>
              <a:t>Where are the species?:</a:t>
            </a:r>
          </a:p>
        </p:txBody>
      </p:sp>
      <p:sp>
        <p:nvSpPr>
          <p:cNvPr id="65" name="TextBox 5"/>
          <p:cNvSpPr txBox="1">
            <a:spLocks noChangeArrowheads="1"/>
          </p:cNvSpPr>
          <p:nvPr/>
        </p:nvSpPr>
        <p:spPr bwMode="auto">
          <a:xfrm>
            <a:off x="10287311" y="6611779"/>
            <a:ext cx="19046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000" dirty="0"/>
              <a:t>Mora &amp; Robertson, Ecology 2005</a:t>
            </a:r>
          </a:p>
        </p:txBody>
      </p:sp>
      <p:grpSp>
        <p:nvGrpSpPr>
          <p:cNvPr id="4" name="Group 3"/>
          <p:cNvGrpSpPr/>
          <p:nvPr/>
        </p:nvGrpSpPr>
        <p:grpSpPr>
          <a:xfrm>
            <a:off x="1640736" y="2234271"/>
            <a:ext cx="6611938" cy="3020914"/>
            <a:chOff x="116736" y="2234271"/>
            <a:chExt cx="6611938" cy="3020914"/>
          </a:xfrm>
        </p:grpSpPr>
        <p:grpSp>
          <p:nvGrpSpPr>
            <p:cNvPr id="330809" name="Group 57"/>
            <p:cNvGrpSpPr>
              <a:grpSpLocks/>
            </p:cNvGrpSpPr>
            <p:nvPr/>
          </p:nvGrpSpPr>
          <p:grpSpPr bwMode="auto">
            <a:xfrm>
              <a:off x="116736" y="2340535"/>
              <a:ext cx="4352925" cy="2914650"/>
              <a:chOff x="192" y="2352"/>
              <a:chExt cx="2742" cy="1836"/>
            </a:xfrm>
          </p:grpSpPr>
          <p:grpSp>
            <p:nvGrpSpPr>
              <p:cNvPr id="330810" name="Group 58"/>
              <p:cNvGrpSpPr>
                <a:grpSpLocks/>
              </p:cNvGrpSpPr>
              <p:nvPr/>
            </p:nvGrpSpPr>
            <p:grpSpPr bwMode="auto">
              <a:xfrm>
                <a:off x="192" y="2352"/>
                <a:ext cx="2742" cy="1836"/>
                <a:chOff x="192" y="2352"/>
                <a:chExt cx="2742" cy="1836"/>
              </a:xfrm>
            </p:grpSpPr>
            <p:sp>
              <p:nvSpPr>
                <p:cNvPr id="330811" name="Rectangle 59"/>
                <p:cNvSpPr>
                  <a:spLocks noChangeArrowheads="1"/>
                </p:cNvSpPr>
                <p:nvPr/>
              </p:nvSpPr>
              <p:spPr bwMode="auto">
                <a:xfrm>
                  <a:off x="192" y="2352"/>
                  <a:ext cx="2736" cy="1776"/>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graphicFrame>
              <p:nvGraphicFramePr>
                <p:cNvPr id="330812" name="Object 60"/>
                <p:cNvGraphicFramePr>
                  <a:graphicFrameLocks noChangeAspect="1"/>
                </p:cNvGraphicFramePr>
                <p:nvPr/>
              </p:nvGraphicFramePr>
              <p:xfrm>
                <a:off x="480" y="2448"/>
                <a:ext cx="2454" cy="1626"/>
              </p:xfrm>
              <a:graphic>
                <a:graphicData uri="http://schemas.openxmlformats.org/presentationml/2006/ole">
                  <mc:AlternateContent xmlns:mc="http://schemas.openxmlformats.org/markup-compatibility/2006">
                    <mc:Choice xmlns:v="urn:schemas-microsoft-com:vml" Requires="v">
                      <p:oleObj spid="_x0000_s5213" name="Chart" r:id="rId6" imgW="3895989" imgH="2581453" progId="Excel.Chart.8">
                        <p:embed/>
                      </p:oleObj>
                    </mc:Choice>
                    <mc:Fallback>
                      <p:oleObj name="Chart" r:id="rId6" imgW="3895989" imgH="2581453" progId="Excel.Chart.8">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 y="2448"/>
                              <a:ext cx="2454" cy="1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0813" name="Text Box 61"/>
                <p:cNvSpPr txBox="1">
                  <a:spLocks noChangeArrowheads="1"/>
                </p:cNvSpPr>
                <p:nvPr/>
              </p:nvSpPr>
              <p:spPr bwMode="auto">
                <a:xfrm rot="-5400000">
                  <a:off x="-388" y="3010"/>
                  <a:ext cx="1506" cy="2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a:t>Number of species</a:t>
                  </a:r>
                </a:p>
              </p:txBody>
            </p:sp>
            <p:sp>
              <p:nvSpPr>
                <p:cNvPr id="330814" name="Text Box 62"/>
                <p:cNvSpPr txBox="1">
                  <a:spLocks noChangeArrowheads="1"/>
                </p:cNvSpPr>
                <p:nvPr/>
              </p:nvSpPr>
              <p:spPr bwMode="auto">
                <a:xfrm>
                  <a:off x="1488" y="3936"/>
                  <a:ext cx="65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2000"/>
                    <a:t>Latitude</a:t>
                  </a:r>
                </a:p>
              </p:txBody>
            </p:sp>
          </p:grpSp>
          <p:sp>
            <p:nvSpPr>
              <p:cNvPr id="330815" name="Rectangle 63"/>
              <p:cNvSpPr>
                <a:spLocks noChangeArrowheads="1"/>
              </p:cNvSpPr>
              <p:nvPr/>
            </p:nvSpPr>
            <p:spPr bwMode="auto">
              <a:xfrm>
                <a:off x="1440" y="2417"/>
                <a:ext cx="103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600" b="1">
                    <a:solidFill>
                      <a:srgbClr val="FF0000"/>
                    </a:solidFill>
                    <a:effectLst>
                      <a:outerShdw blurRad="38100" dist="38100" dir="2700000" algn="tl">
                        <a:srgbClr val="000000"/>
                      </a:outerShdw>
                    </a:effectLst>
                    <a:latin typeface="Arial" charset="0"/>
                  </a:rPr>
                  <a:t>All 736 species</a:t>
                </a:r>
                <a:endParaRPr lang="en-US" sz="1600" b="1" baseline="30000">
                  <a:solidFill>
                    <a:srgbClr val="FF0000"/>
                  </a:solidFill>
                  <a:effectLst>
                    <a:outerShdw blurRad="38100" dist="38100" dir="2700000" algn="tl">
                      <a:srgbClr val="000000"/>
                    </a:outerShdw>
                  </a:effectLst>
                  <a:latin typeface="Arial" charset="0"/>
                </a:endParaRPr>
              </a:p>
            </p:txBody>
          </p:sp>
        </p:grpSp>
        <p:sp>
          <p:nvSpPr>
            <p:cNvPr id="66" name="TextBox 18"/>
            <p:cNvSpPr txBox="1">
              <a:spLocks noChangeArrowheads="1"/>
            </p:cNvSpPr>
            <p:nvPr/>
          </p:nvSpPr>
          <p:spPr bwMode="auto">
            <a:xfrm>
              <a:off x="2786569" y="2234271"/>
              <a:ext cx="394210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1400" b="1" dirty="0"/>
                <a:t>Pattern marine fish richness in the Eastern Pacific</a:t>
              </a:r>
            </a:p>
          </p:txBody>
        </p:sp>
      </p:grpSp>
      <p:sp>
        <p:nvSpPr>
          <p:cNvPr id="67" name="TextBox 18"/>
          <p:cNvSpPr txBox="1">
            <a:spLocks noChangeArrowheads="1"/>
          </p:cNvSpPr>
          <p:nvPr/>
        </p:nvSpPr>
        <p:spPr bwMode="auto">
          <a:xfrm>
            <a:off x="1577119" y="5404513"/>
            <a:ext cx="89154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sz="2800" b="1" dirty="0"/>
              <a:t>Patterns based on all species underestimate the richness of species with small ranges</a:t>
            </a:r>
          </a:p>
        </p:txBody>
      </p:sp>
      <p:grpSp>
        <p:nvGrpSpPr>
          <p:cNvPr id="3" name="Group 2"/>
          <p:cNvGrpSpPr/>
          <p:nvPr/>
        </p:nvGrpSpPr>
        <p:grpSpPr>
          <a:xfrm>
            <a:off x="6823738" y="401746"/>
            <a:ext cx="3408363" cy="1872028"/>
            <a:chOff x="5299737" y="401746"/>
            <a:chExt cx="3408363" cy="1872028"/>
          </a:xfrm>
        </p:grpSpPr>
        <p:grpSp>
          <p:nvGrpSpPr>
            <p:cNvPr id="2" name="Group 1"/>
            <p:cNvGrpSpPr/>
            <p:nvPr/>
          </p:nvGrpSpPr>
          <p:grpSpPr>
            <a:xfrm>
              <a:off x="5299737" y="765645"/>
              <a:ext cx="3408363" cy="1508129"/>
              <a:chOff x="2867819" y="2408238"/>
              <a:chExt cx="3408363" cy="1508129"/>
            </a:xfrm>
          </p:grpSpPr>
          <p:sp>
            <p:nvSpPr>
              <p:cNvPr id="98" name="Line 11"/>
              <p:cNvSpPr>
                <a:spLocks noChangeShapeType="1"/>
              </p:cNvSpPr>
              <p:nvPr/>
            </p:nvSpPr>
            <p:spPr bwMode="auto">
              <a:xfrm>
                <a:off x="2867819" y="2713038"/>
                <a:ext cx="19050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r" rtl="0" fontAlgn="base">
                  <a:spcBef>
                    <a:spcPct val="0"/>
                  </a:spcBef>
                  <a:spcAft>
                    <a:spcPct val="0"/>
                  </a:spcAft>
                  <a:defRPr sz="2400" kern="1200">
                    <a:solidFill>
                      <a:schemeClr val="tx1"/>
                    </a:solidFill>
                    <a:latin typeface="Times New Roman" pitchFamily="18" charset="0"/>
                    <a:ea typeface="+mn-ea"/>
                    <a:cs typeface="+mn-cs"/>
                  </a:defRPr>
                </a:lvl1pPr>
                <a:lvl2pPr marL="457200" algn="r" rtl="0" fontAlgn="base">
                  <a:spcBef>
                    <a:spcPct val="0"/>
                  </a:spcBef>
                  <a:spcAft>
                    <a:spcPct val="0"/>
                  </a:spcAft>
                  <a:defRPr sz="2400" kern="1200">
                    <a:solidFill>
                      <a:schemeClr val="tx1"/>
                    </a:solidFill>
                    <a:latin typeface="Times New Roman" pitchFamily="18" charset="0"/>
                    <a:ea typeface="+mn-ea"/>
                    <a:cs typeface="+mn-cs"/>
                  </a:defRPr>
                </a:lvl2pPr>
                <a:lvl3pPr marL="914400" algn="r" rtl="0" fontAlgn="base">
                  <a:spcBef>
                    <a:spcPct val="0"/>
                  </a:spcBef>
                  <a:spcAft>
                    <a:spcPct val="0"/>
                  </a:spcAft>
                  <a:defRPr sz="2400" kern="1200">
                    <a:solidFill>
                      <a:schemeClr val="tx1"/>
                    </a:solidFill>
                    <a:latin typeface="Times New Roman" pitchFamily="18" charset="0"/>
                    <a:ea typeface="+mn-ea"/>
                    <a:cs typeface="+mn-cs"/>
                  </a:defRPr>
                </a:lvl3pPr>
                <a:lvl4pPr marL="1371600" algn="r" rtl="0" fontAlgn="base">
                  <a:spcBef>
                    <a:spcPct val="0"/>
                  </a:spcBef>
                  <a:spcAft>
                    <a:spcPct val="0"/>
                  </a:spcAft>
                  <a:defRPr sz="2400" kern="1200">
                    <a:solidFill>
                      <a:schemeClr val="tx1"/>
                    </a:solidFill>
                    <a:latin typeface="Times New Roman" pitchFamily="18" charset="0"/>
                    <a:ea typeface="+mn-ea"/>
                    <a:cs typeface="+mn-cs"/>
                  </a:defRPr>
                </a:lvl4pPr>
                <a:lvl5pPr marL="1828800" algn="r"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en-CA"/>
              </a:p>
            </p:txBody>
          </p:sp>
          <p:sp>
            <p:nvSpPr>
              <p:cNvPr id="99" name="Line 12"/>
              <p:cNvSpPr>
                <a:spLocks noChangeShapeType="1"/>
              </p:cNvSpPr>
              <p:nvPr/>
            </p:nvSpPr>
            <p:spPr bwMode="auto">
              <a:xfrm>
                <a:off x="4163219" y="2484438"/>
                <a:ext cx="9144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r" rtl="0" fontAlgn="base">
                  <a:spcBef>
                    <a:spcPct val="0"/>
                  </a:spcBef>
                  <a:spcAft>
                    <a:spcPct val="0"/>
                  </a:spcAft>
                  <a:defRPr sz="2400" kern="1200">
                    <a:solidFill>
                      <a:schemeClr val="tx1"/>
                    </a:solidFill>
                    <a:latin typeface="Times New Roman" pitchFamily="18" charset="0"/>
                    <a:ea typeface="+mn-ea"/>
                    <a:cs typeface="+mn-cs"/>
                  </a:defRPr>
                </a:lvl1pPr>
                <a:lvl2pPr marL="457200" algn="r" rtl="0" fontAlgn="base">
                  <a:spcBef>
                    <a:spcPct val="0"/>
                  </a:spcBef>
                  <a:spcAft>
                    <a:spcPct val="0"/>
                  </a:spcAft>
                  <a:defRPr sz="2400" kern="1200">
                    <a:solidFill>
                      <a:schemeClr val="tx1"/>
                    </a:solidFill>
                    <a:latin typeface="Times New Roman" pitchFamily="18" charset="0"/>
                    <a:ea typeface="+mn-ea"/>
                    <a:cs typeface="+mn-cs"/>
                  </a:defRPr>
                </a:lvl2pPr>
                <a:lvl3pPr marL="914400" algn="r" rtl="0" fontAlgn="base">
                  <a:spcBef>
                    <a:spcPct val="0"/>
                  </a:spcBef>
                  <a:spcAft>
                    <a:spcPct val="0"/>
                  </a:spcAft>
                  <a:defRPr sz="2400" kern="1200">
                    <a:solidFill>
                      <a:schemeClr val="tx1"/>
                    </a:solidFill>
                    <a:latin typeface="Times New Roman" pitchFamily="18" charset="0"/>
                    <a:ea typeface="+mn-ea"/>
                    <a:cs typeface="+mn-cs"/>
                  </a:defRPr>
                </a:lvl3pPr>
                <a:lvl4pPr marL="1371600" algn="r" rtl="0" fontAlgn="base">
                  <a:spcBef>
                    <a:spcPct val="0"/>
                  </a:spcBef>
                  <a:spcAft>
                    <a:spcPct val="0"/>
                  </a:spcAft>
                  <a:defRPr sz="2400" kern="1200">
                    <a:solidFill>
                      <a:schemeClr val="tx1"/>
                    </a:solidFill>
                    <a:latin typeface="Times New Roman" pitchFamily="18" charset="0"/>
                    <a:ea typeface="+mn-ea"/>
                    <a:cs typeface="+mn-cs"/>
                  </a:defRPr>
                </a:lvl4pPr>
                <a:lvl5pPr marL="1828800" algn="r"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en-CA"/>
              </a:p>
            </p:txBody>
          </p:sp>
          <p:sp>
            <p:nvSpPr>
              <p:cNvPr id="100" name="Line 13"/>
              <p:cNvSpPr>
                <a:spLocks noChangeShapeType="1"/>
              </p:cNvSpPr>
              <p:nvPr/>
            </p:nvSpPr>
            <p:spPr bwMode="auto">
              <a:xfrm>
                <a:off x="4391819" y="2865438"/>
                <a:ext cx="18288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r" rtl="0" fontAlgn="base">
                  <a:spcBef>
                    <a:spcPct val="0"/>
                  </a:spcBef>
                  <a:spcAft>
                    <a:spcPct val="0"/>
                  </a:spcAft>
                  <a:defRPr sz="2400" kern="1200">
                    <a:solidFill>
                      <a:schemeClr val="tx1"/>
                    </a:solidFill>
                    <a:latin typeface="Times New Roman" pitchFamily="18" charset="0"/>
                    <a:ea typeface="+mn-ea"/>
                    <a:cs typeface="+mn-cs"/>
                  </a:defRPr>
                </a:lvl1pPr>
                <a:lvl2pPr marL="457200" algn="r" rtl="0" fontAlgn="base">
                  <a:spcBef>
                    <a:spcPct val="0"/>
                  </a:spcBef>
                  <a:spcAft>
                    <a:spcPct val="0"/>
                  </a:spcAft>
                  <a:defRPr sz="2400" kern="1200">
                    <a:solidFill>
                      <a:schemeClr val="tx1"/>
                    </a:solidFill>
                    <a:latin typeface="Times New Roman" pitchFamily="18" charset="0"/>
                    <a:ea typeface="+mn-ea"/>
                    <a:cs typeface="+mn-cs"/>
                  </a:defRPr>
                </a:lvl2pPr>
                <a:lvl3pPr marL="914400" algn="r" rtl="0" fontAlgn="base">
                  <a:spcBef>
                    <a:spcPct val="0"/>
                  </a:spcBef>
                  <a:spcAft>
                    <a:spcPct val="0"/>
                  </a:spcAft>
                  <a:defRPr sz="2400" kern="1200">
                    <a:solidFill>
                      <a:schemeClr val="tx1"/>
                    </a:solidFill>
                    <a:latin typeface="Times New Roman" pitchFamily="18" charset="0"/>
                    <a:ea typeface="+mn-ea"/>
                    <a:cs typeface="+mn-cs"/>
                  </a:defRPr>
                </a:lvl3pPr>
                <a:lvl4pPr marL="1371600" algn="r" rtl="0" fontAlgn="base">
                  <a:spcBef>
                    <a:spcPct val="0"/>
                  </a:spcBef>
                  <a:spcAft>
                    <a:spcPct val="0"/>
                  </a:spcAft>
                  <a:defRPr sz="2400" kern="1200">
                    <a:solidFill>
                      <a:schemeClr val="tx1"/>
                    </a:solidFill>
                    <a:latin typeface="Times New Roman" pitchFamily="18" charset="0"/>
                    <a:ea typeface="+mn-ea"/>
                    <a:cs typeface="+mn-cs"/>
                  </a:defRPr>
                </a:lvl4pPr>
                <a:lvl5pPr marL="1828800" algn="r"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en-CA"/>
              </a:p>
            </p:txBody>
          </p:sp>
          <p:sp>
            <p:nvSpPr>
              <p:cNvPr id="101" name="Line 14"/>
              <p:cNvSpPr>
                <a:spLocks noChangeShapeType="1"/>
              </p:cNvSpPr>
              <p:nvPr/>
            </p:nvSpPr>
            <p:spPr bwMode="auto">
              <a:xfrm>
                <a:off x="3248819" y="2636838"/>
                <a:ext cx="15240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r" rtl="0" fontAlgn="base">
                  <a:spcBef>
                    <a:spcPct val="0"/>
                  </a:spcBef>
                  <a:spcAft>
                    <a:spcPct val="0"/>
                  </a:spcAft>
                  <a:defRPr sz="2400" kern="1200">
                    <a:solidFill>
                      <a:schemeClr val="tx1"/>
                    </a:solidFill>
                    <a:latin typeface="Times New Roman" pitchFamily="18" charset="0"/>
                    <a:ea typeface="+mn-ea"/>
                    <a:cs typeface="+mn-cs"/>
                  </a:defRPr>
                </a:lvl1pPr>
                <a:lvl2pPr marL="457200" algn="r" rtl="0" fontAlgn="base">
                  <a:spcBef>
                    <a:spcPct val="0"/>
                  </a:spcBef>
                  <a:spcAft>
                    <a:spcPct val="0"/>
                  </a:spcAft>
                  <a:defRPr sz="2400" kern="1200">
                    <a:solidFill>
                      <a:schemeClr val="tx1"/>
                    </a:solidFill>
                    <a:latin typeface="Times New Roman" pitchFamily="18" charset="0"/>
                    <a:ea typeface="+mn-ea"/>
                    <a:cs typeface="+mn-cs"/>
                  </a:defRPr>
                </a:lvl2pPr>
                <a:lvl3pPr marL="914400" algn="r" rtl="0" fontAlgn="base">
                  <a:spcBef>
                    <a:spcPct val="0"/>
                  </a:spcBef>
                  <a:spcAft>
                    <a:spcPct val="0"/>
                  </a:spcAft>
                  <a:defRPr sz="2400" kern="1200">
                    <a:solidFill>
                      <a:schemeClr val="tx1"/>
                    </a:solidFill>
                    <a:latin typeface="Times New Roman" pitchFamily="18" charset="0"/>
                    <a:ea typeface="+mn-ea"/>
                    <a:cs typeface="+mn-cs"/>
                  </a:defRPr>
                </a:lvl3pPr>
                <a:lvl4pPr marL="1371600" algn="r" rtl="0" fontAlgn="base">
                  <a:spcBef>
                    <a:spcPct val="0"/>
                  </a:spcBef>
                  <a:spcAft>
                    <a:spcPct val="0"/>
                  </a:spcAft>
                  <a:defRPr sz="2400" kern="1200">
                    <a:solidFill>
                      <a:schemeClr val="tx1"/>
                    </a:solidFill>
                    <a:latin typeface="Times New Roman" pitchFamily="18" charset="0"/>
                    <a:ea typeface="+mn-ea"/>
                    <a:cs typeface="+mn-cs"/>
                  </a:defRPr>
                </a:lvl4pPr>
                <a:lvl5pPr marL="1828800" algn="r"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en-CA"/>
              </a:p>
            </p:txBody>
          </p:sp>
          <p:sp>
            <p:nvSpPr>
              <p:cNvPr id="102" name="Line 15"/>
              <p:cNvSpPr>
                <a:spLocks noChangeShapeType="1"/>
              </p:cNvSpPr>
              <p:nvPr/>
            </p:nvSpPr>
            <p:spPr bwMode="auto">
              <a:xfrm>
                <a:off x="4315619" y="2789238"/>
                <a:ext cx="16002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r" rtl="0" fontAlgn="base">
                  <a:spcBef>
                    <a:spcPct val="0"/>
                  </a:spcBef>
                  <a:spcAft>
                    <a:spcPct val="0"/>
                  </a:spcAft>
                  <a:defRPr sz="2400" kern="1200">
                    <a:solidFill>
                      <a:schemeClr val="tx1"/>
                    </a:solidFill>
                    <a:latin typeface="Times New Roman" pitchFamily="18" charset="0"/>
                    <a:ea typeface="+mn-ea"/>
                    <a:cs typeface="+mn-cs"/>
                  </a:defRPr>
                </a:lvl1pPr>
                <a:lvl2pPr marL="457200" algn="r" rtl="0" fontAlgn="base">
                  <a:spcBef>
                    <a:spcPct val="0"/>
                  </a:spcBef>
                  <a:spcAft>
                    <a:spcPct val="0"/>
                  </a:spcAft>
                  <a:defRPr sz="2400" kern="1200">
                    <a:solidFill>
                      <a:schemeClr val="tx1"/>
                    </a:solidFill>
                    <a:latin typeface="Times New Roman" pitchFamily="18" charset="0"/>
                    <a:ea typeface="+mn-ea"/>
                    <a:cs typeface="+mn-cs"/>
                  </a:defRPr>
                </a:lvl2pPr>
                <a:lvl3pPr marL="914400" algn="r" rtl="0" fontAlgn="base">
                  <a:spcBef>
                    <a:spcPct val="0"/>
                  </a:spcBef>
                  <a:spcAft>
                    <a:spcPct val="0"/>
                  </a:spcAft>
                  <a:defRPr sz="2400" kern="1200">
                    <a:solidFill>
                      <a:schemeClr val="tx1"/>
                    </a:solidFill>
                    <a:latin typeface="Times New Roman" pitchFamily="18" charset="0"/>
                    <a:ea typeface="+mn-ea"/>
                    <a:cs typeface="+mn-cs"/>
                  </a:defRPr>
                </a:lvl3pPr>
                <a:lvl4pPr marL="1371600" algn="r" rtl="0" fontAlgn="base">
                  <a:spcBef>
                    <a:spcPct val="0"/>
                  </a:spcBef>
                  <a:spcAft>
                    <a:spcPct val="0"/>
                  </a:spcAft>
                  <a:defRPr sz="2400" kern="1200">
                    <a:solidFill>
                      <a:schemeClr val="tx1"/>
                    </a:solidFill>
                    <a:latin typeface="Times New Roman" pitchFamily="18" charset="0"/>
                    <a:ea typeface="+mn-ea"/>
                    <a:cs typeface="+mn-cs"/>
                  </a:defRPr>
                </a:lvl4pPr>
                <a:lvl5pPr marL="1828800" algn="r"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en-CA"/>
              </a:p>
            </p:txBody>
          </p:sp>
          <p:grpSp>
            <p:nvGrpSpPr>
              <p:cNvPr id="103" name="Group 102"/>
              <p:cNvGrpSpPr>
                <a:grpSpLocks/>
              </p:cNvGrpSpPr>
              <p:nvPr/>
            </p:nvGrpSpPr>
            <p:grpSpPr bwMode="auto">
              <a:xfrm>
                <a:off x="2867819" y="2943229"/>
                <a:ext cx="3408363" cy="973138"/>
                <a:chOff x="1584" y="3457"/>
                <a:chExt cx="2147" cy="613"/>
              </a:xfrm>
            </p:grpSpPr>
            <p:grpSp>
              <p:nvGrpSpPr>
                <p:cNvPr id="105" name="Group 104"/>
                <p:cNvGrpSpPr>
                  <a:grpSpLocks/>
                </p:cNvGrpSpPr>
                <p:nvPr/>
              </p:nvGrpSpPr>
              <p:grpSpPr bwMode="auto">
                <a:xfrm rot="5393518">
                  <a:off x="2568" y="2473"/>
                  <a:ext cx="144" cy="2112"/>
                  <a:chOff x="2304" y="1008"/>
                  <a:chExt cx="144" cy="2112"/>
                </a:xfrm>
              </p:grpSpPr>
              <p:sp>
                <p:nvSpPr>
                  <p:cNvPr id="108" name="Line 18"/>
                  <p:cNvSpPr>
                    <a:spLocks noChangeShapeType="1"/>
                  </p:cNvSpPr>
                  <p:nvPr/>
                </p:nvSpPr>
                <p:spPr bwMode="auto">
                  <a:xfrm>
                    <a:off x="2352" y="1008"/>
                    <a:ext cx="0" cy="720"/>
                  </a:xfrm>
                  <a:prstGeom prst="line">
                    <a:avLst/>
                  </a:prstGeom>
                  <a:noFill/>
                  <a:ln w="762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r" rtl="0" fontAlgn="base">
                      <a:spcBef>
                        <a:spcPct val="0"/>
                      </a:spcBef>
                      <a:spcAft>
                        <a:spcPct val="0"/>
                      </a:spcAft>
                      <a:defRPr sz="2400" kern="1200">
                        <a:solidFill>
                          <a:schemeClr val="tx1"/>
                        </a:solidFill>
                        <a:latin typeface="Times New Roman" pitchFamily="18" charset="0"/>
                        <a:ea typeface="+mn-ea"/>
                        <a:cs typeface="+mn-cs"/>
                      </a:defRPr>
                    </a:lvl1pPr>
                    <a:lvl2pPr marL="457200" algn="r" rtl="0" fontAlgn="base">
                      <a:spcBef>
                        <a:spcPct val="0"/>
                      </a:spcBef>
                      <a:spcAft>
                        <a:spcPct val="0"/>
                      </a:spcAft>
                      <a:defRPr sz="2400" kern="1200">
                        <a:solidFill>
                          <a:schemeClr val="tx1"/>
                        </a:solidFill>
                        <a:latin typeface="Times New Roman" pitchFamily="18" charset="0"/>
                        <a:ea typeface="+mn-ea"/>
                        <a:cs typeface="+mn-cs"/>
                      </a:defRPr>
                    </a:lvl2pPr>
                    <a:lvl3pPr marL="914400" algn="r" rtl="0" fontAlgn="base">
                      <a:spcBef>
                        <a:spcPct val="0"/>
                      </a:spcBef>
                      <a:spcAft>
                        <a:spcPct val="0"/>
                      </a:spcAft>
                      <a:defRPr sz="2400" kern="1200">
                        <a:solidFill>
                          <a:schemeClr val="tx1"/>
                        </a:solidFill>
                        <a:latin typeface="Times New Roman" pitchFamily="18" charset="0"/>
                        <a:ea typeface="+mn-ea"/>
                        <a:cs typeface="+mn-cs"/>
                      </a:defRPr>
                    </a:lvl3pPr>
                    <a:lvl4pPr marL="1371600" algn="r" rtl="0" fontAlgn="base">
                      <a:spcBef>
                        <a:spcPct val="0"/>
                      </a:spcBef>
                      <a:spcAft>
                        <a:spcPct val="0"/>
                      </a:spcAft>
                      <a:defRPr sz="2400" kern="1200">
                        <a:solidFill>
                          <a:schemeClr val="tx1"/>
                        </a:solidFill>
                        <a:latin typeface="Times New Roman" pitchFamily="18" charset="0"/>
                        <a:ea typeface="+mn-ea"/>
                        <a:cs typeface="+mn-cs"/>
                      </a:defRPr>
                    </a:lvl4pPr>
                    <a:lvl5pPr marL="1828800" algn="r"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en-CA"/>
                  </a:p>
                </p:txBody>
              </p:sp>
              <p:sp>
                <p:nvSpPr>
                  <p:cNvPr id="109" name="Line 19"/>
                  <p:cNvSpPr>
                    <a:spLocks noChangeShapeType="1"/>
                  </p:cNvSpPr>
                  <p:nvPr/>
                </p:nvSpPr>
                <p:spPr bwMode="auto">
                  <a:xfrm>
                    <a:off x="2352" y="1680"/>
                    <a:ext cx="0" cy="720"/>
                  </a:xfrm>
                  <a:prstGeom prst="line">
                    <a:avLst/>
                  </a:prstGeom>
                  <a:noFill/>
                  <a:ln w="762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r" rtl="0" fontAlgn="base">
                      <a:spcBef>
                        <a:spcPct val="0"/>
                      </a:spcBef>
                      <a:spcAft>
                        <a:spcPct val="0"/>
                      </a:spcAft>
                      <a:defRPr sz="2400" kern="1200">
                        <a:solidFill>
                          <a:schemeClr val="tx1"/>
                        </a:solidFill>
                        <a:latin typeface="Times New Roman" pitchFamily="18" charset="0"/>
                        <a:ea typeface="+mn-ea"/>
                        <a:cs typeface="+mn-cs"/>
                      </a:defRPr>
                    </a:lvl1pPr>
                    <a:lvl2pPr marL="457200" algn="r" rtl="0" fontAlgn="base">
                      <a:spcBef>
                        <a:spcPct val="0"/>
                      </a:spcBef>
                      <a:spcAft>
                        <a:spcPct val="0"/>
                      </a:spcAft>
                      <a:defRPr sz="2400" kern="1200">
                        <a:solidFill>
                          <a:schemeClr val="tx1"/>
                        </a:solidFill>
                        <a:latin typeface="Times New Roman" pitchFamily="18" charset="0"/>
                        <a:ea typeface="+mn-ea"/>
                        <a:cs typeface="+mn-cs"/>
                      </a:defRPr>
                    </a:lvl2pPr>
                    <a:lvl3pPr marL="914400" algn="r" rtl="0" fontAlgn="base">
                      <a:spcBef>
                        <a:spcPct val="0"/>
                      </a:spcBef>
                      <a:spcAft>
                        <a:spcPct val="0"/>
                      </a:spcAft>
                      <a:defRPr sz="2400" kern="1200">
                        <a:solidFill>
                          <a:schemeClr val="tx1"/>
                        </a:solidFill>
                        <a:latin typeface="Times New Roman" pitchFamily="18" charset="0"/>
                        <a:ea typeface="+mn-ea"/>
                        <a:cs typeface="+mn-cs"/>
                      </a:defRPr>
                    </a:lvl3pPr>
                    <a:lvl4pPr marL="1371600" algn="r" rtl="0" fontAlgn="base">
                      <a:spcBef>
                        <a:spcPct val="0"/>
                      </a:spcBef>
                      <a:spcAft>
                        <a:spcPct val="0"/>
                      </a:spcAft>
                      <a:defRPr sz="2400" kern="1200">
                        <a:solidFill>
                          <a:schemeClr val="tx1"/>
                        </a:solidFill>
                        <a:latin typeface="Times New Roman" pitchFamily="18" charset="0"/>
                        <a:ea typeface="+mn-ea"/>
                        <a:cs typeface="+mn-cs"/>
                      </a:defRPr>
                    </a:lvl4pPr>
                    <a:lvl5pPr marL="1828800" algn="r"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en-CA"/>
                  </a:p>
                </p:txBody>
              </p:sp>
              <p:sp>
                <p:nvSpPr>
                  <p:cNvPr id="110" name="Line 20"/>
                  <p:cNvSpPr>
                    <a:spLocks noChangeShapeType="1"/>
                  </p:cNvSpPr>
                  <p:nvPr/>
                </p:nvSpPr>
                <p:spPr bwMode="auto">
                  <a:xfrm>
                    <a:off x="2352" y="2400"/>
                    <a:ext cx="0" cy="720"/>
                  </a:xfrm>
                  <a:prstGeom prst="line">
                    <a:avLst/>
                  </a:prstGeom>
                  <a:noFill/>
                  <a:ln w="762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r" rtl="0" fontAlgn="base">
                      <a:spcBef>
                        <a:spcPct val="0"/>
                      </a:spcBef>
                      <a:spcAft>
                        <a:spcPct val="0"/>
                      </a:spcAft>
                      <a:defRPr sz="2400" kern="1200">
                        <a:solidFill>
                          <a:schemeClr val="tx1"/>
                        </a:solidFill>
                        <a:latin typeface="Times New Roman" pitchFamily="18" charset="0"/>
                        <a:ea typeface="+mn-ea"/>
                        <a:cs typeface="+mn-cs"/>
                      </a:defRPr>
                    </a:lvl1pPr>
                    <a:lvl2pPr marL="457200" algn="r" rtl="0" fontAlgn="base">
                      <a:spcBef>
                        <a:spcPct val="0"/>
                      </a:spcBef>
                      <a:spcAft>
                        <a:spcPct val="0"/>
                      </a:spcAft>
                      <a:defRPr sz="2400" kern="1200">
                        <a:solidFill>
                          <a:schemeClr val="tx1"/>
                        </a:solidFill>
                        <a:latin typeface="Times New Roman" pitchFamily="18" charset="0"/>
                        <a:ea typeface="+mn-ea"/>
                        <a:cs typeface="+mn-cs"/>
                      </a:defRPr>
                    </a:lvl2pPr>
                    <a:lvl3pPr marL="914400" algn="r" rtl="0" fontAlgn="base">
                      <a:spcBef>
                        <a:spcPct val="0"/>
                      </a:spcBef>
                      <a:spcAft>
                        <a:spcPct val="0"/>
                      </a:spcAft>
                      <a:defRPr sz="2400" kern="1200">
                        <a:solidFill>
                          <a:schemeClr val="tx1"/>
                        </a:solidFill>
                        <a:latin typeface="Times New Roman" pitchFamily="18" charset="0"/>
                        <a:ea typeface="+mn-ea"/>
                        <a:cs typeface="+mn-cs"/>
                      </a:defRPr>
                    </a:lvl3pPr>
                    <a:lvl4pPr marL="1371600" algn="r" rtl="0" fontAlgn="base">
                      <a:spcBef>
                        <a:spcPct val="0"/>
                      </a:spcBef>
                      <a:spcAft>
                        <a:spcPct val="0"/>
                      </a:spcAft>
                      <a:defRPr sz="2400" kern="1200">
                        <a:solidFill>
                          <a:schemeClr val="tx1"/>
                        </a:solidFill>
                        <a:latin typeface="Times New Roman" pitchFamily="18" charset="0"/>
                        <a:ea typeface="+mn-ea"/>
                        <a:cs typeface="+mn-cs"/>
                      </a:defRPr>
                    </a:lvl4pPr>
                    <a:lvl5pPr marL="1828800" algn="r"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en-CA"/>
                  </a:p>
                </p:txBody>
              </p:sp>
              <p:sp>
                <p:nvSpPr>
                  <p:cNvPr id="111" name="Line 21"/>
                  <p:cNvSpPr>
                    <a:spLocks noChangeShapeType="1"/>
                  </p:cNvSpPr>
                  <p:nvPr/>
                </p:nvSpPr>
                <p:spPr bwMode="auto">
                  <a:xfrm>
                    <a:off x="2304" y="1008"/>
                    <a:ext cx="144"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r" rtl="0" fontAlgn="base">
                      <a:spcBef>
                        <a:spcPct val="0"/>
                      </a:spcBef>
                      <a:spcAft>
                        <a:spcPct val="0"/>
                      </a:spcAft>
                      <a:defRPr sz="2400" kern="1200">
                        <a:solidFill>
                          <a:schemeClr val="tx1"/>
                        </a:solidFill>
                        <a:latin typeface="Times New Roman" pitchFamily="18" charset="0"/>
                        <a:ea typeface="+mn-ea"/>
                        <a:cs typeface="+mn-cs"/>
                      </a:defRPr>
                    </a:lvl1pPr>
                    <a:lvl2pPr marL="457200" algn="r" rtl="0" fontAlgn="base">
                      <a:spcBef>
                        <a:spcPct val="0"/>
                      </a:spcBef>
                      <a:spcAft>
                        <a:spcPct val="0"/>
                      </a:spcAft>
                      <a:defRPr sz="2400" kern="1200">
                        <a:solidFill>
                          <a:schemeClr val="tx1"/>
                        </a:solidFill>
                        <a:latin typeface="Times New Roman" pitchFamily="18" charset="0"/>
                        <a:ea typeface="+mn-ea"/>
                        <a:cs typeface="+mn-cs"/>
                      </a:defRPr>
                    </a:lvl2pPr>
                    <a:lvl3pPr marL="914400" algn="r" rtl="0" fontAlgn="base">
                      <a:spcBef>
                        <a:spcPct val="0"/>
                      </a:spcBef>
                      <a:spcAft>
                        <a:spcPct val="0"/>
                      </a:spcAft>
                      <a:defRPr sz="2400" kern="1200">
                        <a:solidFill>
                          <a:schemeClr val="tx1"/>
                        </a:solidFill>
                        <a:latin typeface="Times New Roman" pitchFamily="18" charset="0"/>
                        <a:ea typeface="+mn-ea"/>
                        <a:cs typeface="+mn-cs"/>
                      </a:defRPr>
                    </a:lvl3pPr>
                    <a:lvl4pPr marL="1371600" algn="r" rtl="0" fontAlgn="base">
                      <a:spcBef>
                        <a:spcPct val="0"/>
                      </a:spcBef>
                      <a:spcAft>
                        <a:spcPct val="0"/>
                      </a:spcAft>
                      <a:defRPr sz="2400" kern="1200">
                        <a:solidFill>
                          <a:schemeClr val="tx1"/>
                        </a:solidFill>
                        <a:latin typeface="Times New Roman" pitchFamily="18" charset="0"/>
                        <a:ea typeface="+mn-ea"/>
                        <a:cs typeface="+mn-cs"/>
                      </a:defRPr>
                    </a:lvl4pPr>
                    <a:lvl5pPr marL="1828800" algn="r"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en-CA"/>
                  </a:p>
                </p:txBody>
              </p:sp>
              <p:sp>
                <p:nvSpPr>
                  <p:cNvPr id="112" name="Line 22"/>
                  <p:cNvSpPr>
                    <a:spLocks noChangeShapeType="1"/>
                  </p:cNvSpPr>
                  <p:nvPr/>
                </p:nvSpPr>
                <p:spPr bwMode="auto">
                  <a:xfrm>
                    <a:off x="2304" y="3120"/>
                    <a:ext cx="144"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r" rtl="0" fontAlgn="base">
                      <a:spcBef>
                        <a:spcPct val="0"/>
                      </a:spcBef>
                      <a:spcAft>
                        <a:spcPct val="0"/>
                      </a:spcAft>
                      <a:defRPr sz="2400" kern="1200">
                        <a:solidFill>
                          <a:schemeClr val="tx1"/>
                        </a:solidFill>
                        <a:latin typeface="Times New Roman" pitchFamily="18" charset="0"/>
                        <a:ea typeface="+mn-ea"/>
                        <a:cs typeface="+mn-cs"/>
                      </a:defRPr>
                    </a:lvl1pPr>
                    <a:lvl2pPr marL="457200" algn="r" rtl="0" fontAlgn="base">
                      <a:spcBef>
                        <a:spcPct val="0"/>
                      </a:spcBef>
                      <a:spcAft>
                        <a:spcPct val="0"/>
                      </a:spcAft>
                      <a:defRPr sz="2400" kern="1200">
                        <a:solidFill>
                          <a:schemeClr val="tx1"/>
                        </a:solidFill>
                        <a:latin typeface="Times New Roman" pitchFamily="18" charset="0"/>
                        <a:ea typeface="+mn-ea"/>
                        <a:cs typeface="+mn-cs"/>
                      </a:defRPr>
                    </a:lvl2pPr>
                    <a:lvl3pPr marL="914400" algn="r" rtl="0" fontAlgn="base">
                      <a:spcBef>
                        <a:spcPct val="0"/>
                      </a:spcBef>
                      <a:spcAft>
                        <a:spcPct val="0"/>
                      </a:spcAft>
                      <a:defRPr sz="2400" kern="1200">
                        <a:solidFill>
                          <a:schemeClr val="tx1"/>
                        </a:solidFill>
                        <a:latin typeface="Times New Roman" pitchFamily="18" charset="0"/>
                        <a:ea typeface="+mn-ea"/>
                        <a:cs typeface="+mn-cs"/>
                      </a:defRPr>
                    </a:lvl3pPr>
                    <a:lvl4pPr marL="1371600" algn="r" rtl="0" fontAlgn="base">
                      <a:spcBef>
                        <a:spcPct val="0"/>
                      </a:spcBef>
                      <a:spcAft>
                        <a:spcPct val="0"/>
                      </a:spcAft>
                      <a:defRPr sz="2400" kern="1200">
                        <a:solidFill>
                          <a:schemeClr val="tx1"/>
                        </a:solidFill>
                        <a:latin typeface="Times New Roman" pitchFamily="18" charset="0"/>
                        <a:ea typeface="+mn-ea"/>
                        <a:cs typeface="+mn-cs"/>
                      </a:defRPr>
                    </a:lvl4pPr>
                    <a:lvl5pPr marL="1828800" algn="r"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en-CA"/>
                  </a:p>
                </p:txBody>
              </p:sp>
              <p:sp>
                <p:nvSpPr>
                  <p:cNvPr id="113" name="Line 23"/>
                  <p:cNvSpPr>
                    <a:spLocks noChangeShapeType="1"/>
                  </p:cNvSpPr>
                  <p:nvPr/>
                </p:nvSpPr>
                <p:spPr bwMode="auto">
                  <a:xfrm>
                    <a:off x="2304" y="2400"/>
                    <a:ext cx="144"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r" rtl="0" fontAlgn="base">
                      <a:spcBef>
                        <a:spcPct val="0"/>
                      </a:spcBef>
                      <a:spcAft>
                        <a:spcPct val="0"/>
                      </a:spcAft>
                      <a:defRPr sz="2400" kern="1200">
                        <a:solidFill>
                          <a:schemeClr val="tx1"/>
                        </a:solidFill>
                        <a:latin typeface="Times New Roman" pitchFamily="18" charset="0"/>
                        <a:ea typeface="+mn-ea"/>
                        <a:cs typeface="+mn-cs"/>
                      </a:defRPr>
                    </a:lvl1pPr>
                    <a:lvl2pPr marL="457200" algn="r" rtl="0" fontAlgn="base">
                      <a:spcBef>
                        <a:spcPct val="0"/>
                      </a:spcBef>
                      <a:spcAft>
                        <a:spcPct val="0"/>
                      </a:spcAft>
                      <a:defRPr sz="2400" kern="1200">
                        <a:solidFill>
                          <a:schemeClr val="tx1"/>
                        </a:solidFill>
                        <a:latin typeface="Times New Roman" pitchFamily="18" charset="0"/>
                        <a:ea typeface="+mn-ea"/>
                        <a:cs typeface="+mn-cs"/>
                      </a:defRPr>
                    </a:lvl2pPr>
                    <a:lvl3pPr marL="914400" algn="r" rtl="0" fontAlgn="base">
                      <a:spcBef>
                        <a:spcPct val="0"/>
                      </a:spcBef>
                      <a:spcAft>
                        <a:spcPct val="0"/>
                      </a:spcAft>
                      <a:defRPr sz="2400" kern="1200">
                        <a:solidFill>
                          <a:schemeClr val="tx1"/>
                        </a:solidFill>
                        <a:latin typeface="Times New Roman" pitchFamily="18" charset="0"/>
                        <a:ea typeface="+mn-ea"/>
                        <a:cs typeface="+mn-cs"/>
                      </a:defRPr>
                    </a:lvl3pPr>
                    <a:lvl4pPr marL="1371600" algn="r" rtl="0" fontAlgn="base">
                      <a:spcBef>
                        <a:spcPct val="0"/>
                      </a:spcBef>
                      <a:spcAft>
                        <a:spcPct val="0"/>
                      </a:spcAft>
                      <a:defRPr sz="2400" kern="1200">
                        <a:solidFill>
                          <a:schemeClr val="tx1"/>
                        </a:solidFill>
                        <a:latin typeface="Times New Roman" pitchFamily="18" charset="0"/>
                        <a:ea typeface="+mn-ea"/>
                        <a:cs typeface="+mn-cs"/>
                      </a:defRPr>
                    </a:lvl4pPr>
                    <a:lvl5pPr marL="1828800" algn="r"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en-CA"/>
                  </a:p>
                </p:txBody>
              </p:sp>
              <p:sp>
                <p:nvSpPr>
                  <p:cNvPr id="114" name="Line 24"/>
                  <p:cNvSpPr>
                    <a:spLocks noChangeShapeType="1"/>
                  </p:cNvSpPr>
                  <p:nvPr/>
                </p:nvSpPr>
                <p:spPr bwMode="auto">
                  <a:xfrm>
                    <a:off x="2304" y="1680"/>
                    <a:ext cx="144"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r" rtl="0" fontAlgn="base">
                      <a:spcBef>
                        <a:spcPct val="0"/>
                      </a:spcBef>
                      <a:spcAft>
                        <a:spcPct val="0"/>
                      </a:spcAft>
                      <a:defRPr sz="2400" kern="1200">
                        <a:solidFill>
                          <a:schemeClr val="tx1"/>
                        </a:solidFill>
                        <a:latin typeface="Times New Roman" pitchFamily="18" charset="0"/>
                        <a:ea typeface="+mn-ea"/>
                        <a:cs typeface="+mn-cs"/>
                      </a:defRPr>
                    </a:lvl1pPr>
                    <a:lvl2pPr marL="457200" algn="r" rtl="0" fontAlgn="base">
                      <a:spcBef>
                        <a:spcPct val="0"/>
                      </a:spcBef>
                      <a:spcAft>
                        <a:spcPct val="0"/>
                      </a:spcAft>
                      <a:defRPr sz="2400" kern="1200">
                        <a:solidFill>
                          <a:schemeClr val="tx1"/>
                        </a:solidFill>
                        <a:latin typeface="Times New Roman" pitchFamily="18" charset="0"/>
                        <a:ea typeface="+mn-ea"/>
                        <a:cs typeface="+mn-cs"/>
                      </a:defRPr>
                    </a:lvl2pPr>
                    <a:lvl3pPr marL="914400" algn="r" rtl="0" fontAlgn="base">
                      <a:spcBef>
                        <a:spcPct val="0"/>
                      </a:spcBef>
                      <a:spcAft>
                        <a:spcPct val="0"/>
                      </a:spcAft>
                      <a:defRPr sz="2400" kern="1200">
                        <a:solidFill>
                          <a:schemeClr val="tx1"/>
                        </a:solidFill>
                        <a:latin typeface="Times New Roman" pitchFamily="18" charset="0"/>
                        <a:ea typeface="+mn-ea"/>
                        <a:cs typeface="+mn-cs"/>
                      </a:defRPr>
                    </a:lvl3pPr>
                    <a:lvl4pPr marL="1371600" algn="r" rtl="0" fontAlgn="base">
                      <a:spcBef>
                        <a:spcPct val="0"/>
                      </a:spcBef>
                      <a:spcAft>
                        <a:spcPct val="0"/>
                      </a:spcAft>
                      <a:defRPr sz="2400" kern="1200">
                        <a:solidFill>
                          <a:schemeClr val="tx1"/>
                        </a:solidFill>
                        <a:latin typeface="Times New Roman" pitchFamily="18" charset="0"/>
                        <a:ea typeface="+mn-ea"/>
                        <a:cs typeface="+mn-cs"/>
                      </a:defRPr>
                    </a:lvl4pPr>
                    <a:lvl5pPr marL="1828800" algn="r"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en-CA"/>
                  </a:p>
                </p:txBody>
              </p:sp>
            </p:grpSp>
            <p:sp>
              <p:nvSpPr>
                <p:cNvPr id="106" name="Text Box 25"/>
                <p:cNvSpPr txBox="1">
                  <a:spLocks noChangeArrowheads="1"/>
                </p:cNvSpPr>
                <p:nvPr/>
              </p:nvSpPr>
              <p:spPr bwMode="auto">
                <a:xfrm rot="21592035">
                  <a:off x="2304" y="3839"/>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r" rtl="0" fontAlgn="base">
                    <a:spcBef>
                      <a:spcPct val="0"/>
                    </a:spcBef>
                    <a:spcAft>
                      <a:spcPct val="0"/>
                    </a:spcAft>
                    <a:defRPr sz="2400" kern="1200">
                      <a:solidFill>
                        <a:schemeClr val="tx1"/>
                      </a:solidFill>
                      <a:latin typeface="Times New Roman" pitchFamily="18" charset="0"/>
                      <a:ea typeface="+mn-ea"/>
                      <a:cs typeface="+mn-cs"/>
                    </a:defRPr>
                  </a:lvl1pPr>
                  <a:lvl2pPr marL="457200" algn="r" rtl="0" fontAlgn="base">
                    <a:spcBef>
                      <a:spcPct val="0"/>
                    </a:spcBef>
                    <a:spcAft>
                      <a:spcPct val="0"/>
                    </a:spcAft>
                    <a:defRPr sz="2400" kern="1200">
                      <a:solidFill>
                        <a:schemeClr val="tx1"/>
                      </a:solidFill>
                      <a:latin typeface="Times New Roman" pitchFamily="18" charset="0"/>
                      <a:ea typeface="+mn-ea"/>
                      <a:cs typeface="+mn-cs"/>
                    </a:defRPr>
                  </a:lvl2pPr>
                  <a:lvl3pPr marL="914400" algn="r" rtl="0" fontAlgn="base">
                    <a:spcBef>
                      <a:spcPct val="0"/>
                    </a:spcBef>
                    <a:spcAft>
                      <a:spcPct val="0"/>
                    </a:spcAft>
                    <a:defRPr sz="2400" kern="1200">
                      <a:solidFill>
                        <a:schemeClr val="tx1"/>
                      </a:solidFill>
                      <a:latin typeface="Times New Roman" pitchFamily="18" charset="0"/>
                      <a:ea typeface="+mn-ea"/>
                      <a:cs typeface="+mn-cs"/>
                    </a:defRPr>
                  </a:lvl3pPr>
                  <a:lvl4pPr marL="1371600" algn="r" rtl="0" fontAlgn="base">
                    <a:spcBef>
                      <a:spcPct val="0"/>
                    </a:spcBef>
                    <a:spcAft>
                      <a:spcPct val="0"/>
                    </a:spcAft>
                    <a:defRPr sz="2400" kern="1200">
                      <a:solidFill>
                        <a:schemeClr val="tx1"/>
                      </a:solidFill>
                      <a:latin typeface="Times New Roman" pitchFamily="18" charset="0"/>
                      <a:ea typeface="+mn-ea"/>
                      <a:cs typeface="+mn-cs"/>
                    </a:defRPr>
                  </a:lvl4pPr>
                  <a:lvl5pPr marL="1828800" algn="r"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algn="l"/>
                  <a:endParaRPr lang="en-CA" sz="1800"/>
                </a:p>
              </p:txBody>
            </p:sp>
            <p:sp>
              <p:nvSpPr>
                <p:cNvPr id="107" name="Text Box 26"/>
                <p:cNvSpPr txBox="1">
                  <a:spLocks noChangeArrowheads="1"/>
                </p:cNvSpPr>
                <p:nvPr/>
              </p:nvSpPr>
              <p:spPr bwMode="auto">
                <a:xfrm>
                  <a:off x="1584" y="3552"/>
                  <a:ext cx="214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r" rtl="0" fontAlgn="base">
                    <a:spcBef>
                      <a:spcPct val="0"/>
                    </a:spcBef>
                    <a:spcAft>
                      <a:spcPct val="0"/>
                    </a:spcAft>
                    <a:defRPr sz="2400" kern="1200">
                      <a:solidFill>
                        <a:schemeClr val="tx1"/>
                      </a:solidFill>
                      <a:latin typeface="Times New Roman" pitchFamily="18" charset="0"/>
                      <a:ea typeface="+mn-ea"/>
                      <a:cs typeface="+mn-cs"/>
                    </a:defRPr>
                  </a:lvl1pPr>
                  <a:lvl2pPr marL="457200" algn="r" rtl="0" fontAlgn="base">
                    <a:spcBef>
                      <a:spcPct val="0"/>
                    </a:spcBef>
                    <a:spcAft>
                      <a:spcPct val="0"/>
                    </a:spcAft>
                    <a:defRPr sz="2400" kern="1200">
                      <a:solidFill>
                        <a:schemeClr val="tx1"/>
                      </a:solidFill>
                      <a:latin typeface="Times New Roman" pitchFamily="18" charset="0"/>
                      <a:ea typeface="+mn-ea"/>
                      <a:cs typeface="+mn-cs"/>
                    </a:defRPr>
                  </a:lvl2pPr>
                  <a:lvl3pPr marL="914400" algn="r" rtl="0" fontAlgn="base">
                    <a:spcBef>
                      <a:spcPct val="0"/>
                    </a:spcBef>
                    <a:spcAft>
                      <a:spcPct val="0"/>
                    </a:spcAft>
                    <a:defRPr sz="2400" kern="1200">
                      <a:solidFill>
                        <a:schemeClr val="tx1"/>
                      </a:solidFill>
                      <a:latin typeface="Times New Roman" pitchFamily="18" charset="0"/>
                      <a:ea typeface="+mn-ea"/>
                      <a:cs typeface="+mn-cs"/>
                    </a:defRPr>
                  </a:lvl3pPr>
                  <a:lvl4pPr marL="1371600" algn="r" rtl="0" fontAlgn="base">
                    <a:spcBef>
                      <a:spcPct val="0"/>
                    </a:spcBef>
                    <a:spcAft>
                      <a:spcPct val="0"/>
                    </a:spcAft>
                    <a:defRPr sz="2400" kern="1200">
                      <a:solidFill>
                        <a:schemeClr val="tx1"/>
                      </a:solidFill>
                      <a:latin typeface="Times New Roman" pitchFamily="18" charset="0"/>
                      <a:ea typeface="+mn-ea"/>
                      <a:cs typeface="+mn-cs"/>
                    </a:defRPr>
                  </a:lvl4pPr>
                  <a:lvl5pPr marL="1828800" algn="r"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algn="l"/>
                  <a:r>
                    <a:rPr lang="en-US" sz="1800" dirty="0"/>
                    <a:t>Temperate     Tropics     Temperate</a:t>
                  </a:r>
                  <a:endParaRPr lang="en-CA" sz="1800" dirty="0"/>
                </a:p>
              </p:txBody>
            </p:sp>
          </p:grpSp>
          <p:sp>
            <p:nvSpPr>
              <p:cNvPr id="104" name="Line 58"/>
              <p:cNvSpPr>
                <a:spLocks noChangeShapeType="1"/>
              </p:cNvSpPr>
              <p:nvPr/>
            </p:nvSpPr>
            <p:spPr bwMode="auto">
              <a:xfrm>
                <a:off x="4468019" y="2408238"/>
                <a:ext cx="2286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r" rtl="0" fontAlgn="base">
                  <a:spcBef>
                    <a:spcPct val="0"/>
                  </a:spcBef>
                  <a:spcAft>
                    <a:spcPct val="0"/>
                  </a:spcAft>
                  <a:defRPr sz="2400" kern="1200">
                    <a:solidFill>
                      <a:schemeClr val="tx1"/>
                    </a:solidFill>
                    <a:latin typeface="Times New Roman" pitchFamily="18" charset="0"/>
                    <a:ea typeface="+mn-ea"/>
                    <a:cs typeface="+mn-cs"/>
                  </a:defRPr>
                </a:lvl1pPr>
                <a:lvl2pPr marL="457200" algn="r" rtl="0" fontAlgn="base">
                  <a:spcBef>
                    <a:spcPct val="0"/>
                  </a:spcBef>
                  <a:spcAft>
                    <a:spcPct val="0"/>
                  </a:spcAft>
                  <a:defRPr sz="2400" kern="1200">
                    <a:solidFill>
                      <a:schemeClr val="tx1"/>
                    </a:solidFill>
                    <a:latin typeface="Times New Roman" pitchFamily="18" charset="0"/>
                    <a:ea typeface="+mn-ea"/>
                    <a:cs typeface="+mn-cs"/>
                  </a:defRPr>
                </a:lvl2pPr>
                <a:lvl3pPr marL="914400" algn="r" rtl="0" fontAlgn="base">
                  <a:spcBef>
                    <a:spcPct val="0"/>
                  </a:spcBef>
                  <a:spcAft>
                    <a:spcPct val="0"/>
                  </a:spcAft>
                  <a:defRPr sz="2400" kern="1200">
                    <a:solidFill>
                      <a:schemeClr val="tx1"/>
                    </a:solidFill>
                    <a:latin typeface="Times New Roman" pitchFamily="18" charset="0"/>
                    <a:ea typeface="+mn-ea"/>
                    <a:cs typeface="+mn-cs"/>
                  </a:defRPr>
                </a:lvl3pPr>
                <a:lvl4pPr marL="1371600" algn="r" rtl="0" fontAlgn="base">
                  <a:spcBef>
                    <a:spcPct val="0"/>
                  </a:spcBef>
                  <a:spcAft>
                    <a:spcPct val="0"/>
                  </a:spcAft>
                  <a:defRPr sz="2400" kern="1200">
                    <a:solidFill>
                      <a:schemeClr val="tx1"/>
                    </a:solidFill>
                    <a:latin typeface="Times New Roman" pitchFamily="18" charset="0"/>
                    <a:ea typeface="+mn-ea"/>
                    <a:cs typeface="+mn-cs"/>
                  </a:defRPr>
                </a:lvl4pPr>
                <a:lvl5pPr marL="1828800" algn="r"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en-CA"/>
              </a:p>
            </p:txBody>
          </p:sp>
        </p:grpSp>
        <p:sp>
          <p:nvSpPr>
            <p:cNvPr id="116" name="TextBox 18"/>
            <p:cNvSpPr txBox="1">
              <a:spLocks noChangeArrowheads="1"/>
            </p:cNvSpPr>
            <p:nvPr/>
          </p:nvSpPr>
          <p:spPr bwMode="auto">
            <a:xfrm>
              <a:off x="5344233" y="401746"/>
              <a:ext cx="331937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1400" b="1" dirty="0"/>
                <a:t>Ranges marine fishes in the Eastern Pacific</a:t>
              </a:r>
            </a:p>
          </p:txBody>
        </p:sp>
      </p:grpSp>
      <p:sp>
        <p:nvSpPr>
          <p:cNvPr id="43" name="TextBox 42"/>
          <p:cNvSpPr txBox="1"/>
          <p:nvPr/>
        </p:nvSpPr>
        <p:spPr>
          <a:xfrm>
            <a:off x="225137" y="656086"/>
            <a:ext cx="3071973" cy="369332"/>
          </a:xfrm>
          <a:prstGeom prst="rect">
            <a:avLst/>
          </a:prstGeom>
          <a:solidFill>
            <a:schemeClr val="bg1">
              <a:lumMod val="85000"/>
            </a:schemeClr>
          </a:solidFill>
        </p:spPr>
        <p:txBody>
          <a:bodyPr wrap="square">
            <a:spAutoFit/>
          </a:bodyPr>
          <a:lstStyle/>
          <a:p>
            <a:pPr algn="ctr">
              <a:defRPr/>
            </a:pPr>
            <a:r>
              <a:rPr lang="en-US" dirty="0"/>
              <a:t>PROBLEMS: Range size effect</a:t>
            </a:r>
          </a:p>
        </p:txBody>
      </p:sp>
    </p:spTree>
    <p:extLst>
      <p:ext uri="{BB962C8B-B14F-4D97-AF65-F5344CB8AC3E}">
        <p14:creationId xmlns:p14="http://schemas.microsoft.com/office/powerpoint/2010/main" val="4128997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3080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8"/>
          <p:cNvSpPr txBox="1">
            <a:spLocks noChangeArrowheads="1"/>
          </p:cNvSpPr>
          <p:nvPr/>
        </p:nvSpPr>
        <p:spPr bwMode="auto">
          <a:xfrm>
            <a:off x="0" y="0"/>
            <a:ext cx="64729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2800" b="1" dirty="0"/>
              <a:t>Where are the species?: Range size effect</a:t>
            </a:r>
          </a:p>
        </p:txBody>
      </p:sp>
      <p:sp>
        <p:nvSpPr>
          <p:cNvPr id="4" name="TextBox 5"/>
          <p:cNvSpPr txBox="1">
            <a:spLocks noChangeArrowheads="1"/>
          </p:cNvSpPr>
          <p:nvPr/>
        </p:nvSpPr>
        <p:spPr bwMode="auto">
          <a:xfrm>
            <a:off x="10596691" y="6611779"/>
            <a:ext cx="159530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000" dirty="0" err="1"/>
              <a:t>Jetz</a:t>
            </a:r>
            <a:r>
              <a:rPr lang="en-US" sz="1000" dirty="0"/>
              <a:t> &amp; </a:t>
            </a:r>
            <a:r>
              <a:rPr lang="en-US" sz="1000" dirty="0" err="1"/>
              <a:t>Rabek</a:t>
            </a:r>
            <a:r>
              <a:rPr lang="en-US" sz="1000" dirty="0"/>
              <a:t>, Science 2002</a:t>
            </a:r>
          </a:p>
        </p:txBody>
      </p:sp>
      <p:sp>
        <p:nvSpPr>
          <p:cNvPr id="5" name="TextBox 18"/>
          <p:cNvSpPr txBox="1">
            <a:spLocks noChangeArrowheads="1"/>
          </p:cNvSpPr>
          <p:nvPr/>
        </p:nvSpPr>
        <p:spPr bwMode="auto">
          <a:xfrm>
            <a:off x="1577119" y="5404513"/>
            <a:ext cx="89154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sz="2800" b="1" dirty="0"/>
              <a:t>Patterns based on all species underestimated the richness of species with small ranges</a:t>
            </a:r>
          </a:p>
        </p:txBody>
      </p:sp>
      <p:grpSp>
        <p:nvGrpSpPr>
          <p:cNvPr id="2" name="Group 1"/>
          <p:cNvGrpSpPr/>
          <p:nvPr/>
        </p:nvGrpSpPr>
        <p:grpSpPr>
          <a:xfrm>
            <a:off x="2475658" y="935129"/>
            <a:ext cx="7326580" cy="4019780"/>
            <a:chOff x="951658" y="935128"/>
            <a:chExt cx="7326580" cy="401978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658" y="982495"/>
              <a:ext cx="7326580" cy="3972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18"/>
            <p:cNvSpPr txBox="1">
              <a:spLocks noChangeArrowheads="1"/>
            </p:cNvSpPr>
            <p:nvPr/>
          </p:nvSpPr>
          <p:spPr bwMode="auto">
            <a:xfrm>
              <a:off x="2610540" y="935128"/>
              <a:ext cx="360015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2000" b="1" dirty="0"/>
                <a:t>Pattern of bird richness in Africa</a:t>
              </a:r>
            </a:p>
          </p:txBody>
        </p:sp>
      </p:grpSp>
    </p:spTree>
    <p:extLst>
      <p:ext uri="{BB962C8B-B14F-4D97-AF65-F5344CB8AC3E}">
        <p14:creationId xmlns:p14="http://schemas.microsoft.com/office/powerpoint/2010/main" val="2849049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9" name="Group 3">
            <a:extLst>
              <a:ext uri="{FF2B5EF4-FFF2-40B4-BE49-F238E27FC236}">
                <a16:creationId xmlns:a16="http://schemas.microsoft.com/office/drawing/2014/main" id="{E8814F29-8115-4DF4-81EC-9CD297D6FAF7}"/>
              </a:ext>
            </a:extLst>
          </p:cNvPr>
          <p:cNvGrpSpPr>
            <a:grpSpLocks/>
          </p:cNvGrpSpPr>
          <p:nvPr/>
        </p:nvGrpSpPr>
        <p:grpSpPr bwMode="auto">
          <a:xfrm>
            <a:off x="6688139" y="5272088"/>
            <a:ext cx="3786188" cy="754062"/>
            <a:chOff x="3372" y="3321"/>
            <a:chExt cx="2385" cy="475"/>
          </a:xfrm>
        </p:grpSpPr>
        <p:sp>
          <p:nvSpPr>
            <p:cNvPr id="28696" name="Rectangle 4">
              <a:extLst>
                <a:ext uri="{FF2B5EF4-FFF2-40B4-BE49-F238E27FC236}">
                  <a16:creationId xmlns:a16="http://schemas.microsoft.com/office/drawing/2014/main" id="{B94E8CE3-F414-4620-900C-EB732FFB667D}"/>
                </a:ext>
              </a:extLst>
            </p:cNvPr>
            <p:cNvSpPr>
              <a:spLocks noChangeArrowheads="1"/>
            </p:cNvSpPr>
            <p:nvPr/>
          </p:nvSpPr>
          <p:spPr bwMode="auto">
            <a:xfrm>
              <a:off x="3402" y="3321"/>
              <a:ext cx="803"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600">
                  <a:latin typeface="Times New Roman" panose="02020603050405020304" pitchFamily="18" charset="0"/>
                </a:rPr>
                <a:t>Sps observed</a:t>
              </a:r>
            </a:p>
          </p:txBody>
        </p:sp>
        <p:sp>
          <p:nvSpPr>
            <p:cNvPr id="28697" name="Rectangle 5">
              <a:extLst>
                <a:ext uri="{FF2B5EF4-FFF2-40B4-BE49-F238E27FC236}">
                  <a16:creationId xmlns:a16="http://schemas.microsoft.com/office/drawing/2014/main" id="{E2D89537-7BE1-48B7-990F-450FDEBEA909}"/>
                </a:ext>
              </a:extLst>
            </p:cNvPr>
            <p:cNvSpPr>
              <a:spLocks noChangeArrowheads="1"/>
            </p:cNvSpPr>
            <p:nvPr/>
          </p:nvSpPr>
          <p:spPr bwMode="auto">
            <a:xfrm>
              <a:off x="3404" y="3550"/>
              <a:ext cx="796"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600">
                  <a:latin typeface="Times New Roman" panose="02020603050405020304" pitchFamily="18" charset="0"/>
                </a:rPr>
                <a:t>Sps expected</a:t>
              </a:r>
            </a:p>
          </p:txBody>
        </p:sp>
        <p:sp>
          <p:nvSpPr>
            <p:cNvPr id="28698" name="Line 6">
              <a:extLst>
                <a:ext uri="{FF2B5EF4-FFF2-40B4-BE49-F238E27FC236}">
                  <a16:creationId xmlns:a16="http://schemas.microsoft.com/office/drawing/2014/main" id="{B8D2178C-555F-400F-B866-231EDA7FBF97}"/>
                </a:ext>
              </a:extLst>
            </p:cNvPr>
            <p:cNvSpPr>
              <a:spLocks noChangeShapeType="1"/>
            </p:cNvSpPr>
            <p:nvPr/>
          </p:nvSpPr>
          <p:spPr bwMode="auto">
            <a:xfrm flipV="1">
              <a:off x="3444" y="3556"/>
              <a:ext cx="731"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699" name="Text Box 7">
              <a:extLst>
                <a:ext uri="{FF2B5EF4-FFF2-40B4-BE49-F238E27FC236}">
                  <a16:creationId xmlns:a16="http://schemas.microsoft.com/office/drawing/2014/main" id="{87A42DFE-3F39-46E8-8421-BB054CA25ACF}"/>
                </a:ext>
              </a:extLst>
            </p:cNvPr>
            <p:cNvSpPr txBox="1">
              <a:spLocks noChangeArrowheads="1"/>
            </p:cNvSpPr>
            <p:nvPr/>
          </p:nvSpPr>
          <p:spPr bwMode="auto">
            <a:xfrm>
              <a:off x="4125" y="3445"/>
              <a:ext cx="1632"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600">
                  <a:latin typeface="Times New Roman" panose="02020603050405020304" pitchFamily="18" charset="0"/>
                </a:rPr>
                <a:t>*100 = Percent completeness</a:t>
              </a:r>
            </a:p>
          </p:txBody>
        </p:sp>
        <p:sp>
          <p:nvSpPr>
            <p:cNvPr id="28700" name="Rectangle 8">
              <a:extLst>
                <a:ext uri="{FF2B5EF4-FFF2-40B4-BE49-F238E27FC236}">
                  <a16:creationId xmlns:a16="http://schemas.microsoft.com/office/drawing/2014/main" id="{D369EB4F-A5CD-485F-BDAC-3DE80B34990B}"/>
                </a:ext>
              </a:extLst>
            </p:cNvPr>
            <p:cNvSpPr>
              <a:spLocks noChangeArrowheads="1"/>
            </p:cNvSpPr>
            <p:nvPr/>
          </p:nvSpPr>
          <p:spPr bwMode="auto">
            <a:xfrm>
              <a:off x="3372" y="3331"/>
              <a:ext cx="2370" cy="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CA" altLang="en-US" sz="1800">
                <a:latin typeface="Arial" panose="020B0604020202020204" pitchFamily="34" charset="0"/>
              </a:endParaRPr>
            </a:p>
          </p:txBody>
        </p:sp>
      </p:grpSp>
      <p:pic>
        <p:nvPicPr>
          <p:cNvPr id="28675" name="Picture 9">
            <a:extLst>
              <a:ext uri="{FF2B5EF4-FFF2-40B4-BE49-F238E27FC236}">
                <a16:creationId xmlns:a16="http://schemas.microsoft.com/office/drawing/2014/main" id="{53120B2C-7FBC-4240-9211-4B8F8A9917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3626" y="835026"/>
            <a:ext cx="7762875" cy="390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5546" name="Group 10">
            <a:extLst>
              <a:ext uri="{FF2B5EF4-FFF2-40B4-BE49-F238E27FC236}">
                <a16:creationId xmlns:a16="http://schemas.microsoft.com/office/drawing/2014/main" id="{F3BA2448-3F45-43CA-9D43-B5E30AFE5AAD}"/>
              </a:ext>
            </a:extLst>
          </p:cNvPr>
          <p:cNvGrpSpPr>
            <a:grpSpLocks/>
          </p:cNvGrpSpPr>
          <p:nvPr/>
        </p:nvGrpSpPr>
        <p:grpSpPr bwMode="auto">
          <a:xfrm>
            <a:off x="2097089" y="3478213"/>
            <a:ext cx="3862387" cy="3365500"/>
            <a:chOff x="361" y="2191"/>
            <a:chExt cx="2433" cy="2120"/>
          </a:xfrm>
        </p:grpSpPr>
        <p:grpSp>
          <p:nvGrpSpPr>
            <p:cNvPr id="28688" name="Group 11">
              <a:extLst>
                <a:ext uri="{FF2B5EF4-FFF2-40B4-BE49-F238E27FC236}">
                  <a16:creationId xmlns:a16="http://schemas.microsoft.com/office/drawing/2014/main" id="{A7D7CBCD-4A6F-4A9D-BD48-54D8336E91B8}"/>
                </a:ext>
              </a:extLst>
            </p:cNvPr>
            <p:cNvGrpSpPr>
              <a:grpSpLocks/>
            </p:cNvGrpSpPr>
            <p:nvPr/>
          </p:nvGrpSpPr>
          <p:grpSpPr bwMode="auto">
            <a:xfrm>
              <a:off x="361" y="2191"/>
              <a:ext cx="2433" cy="2120"/>
              <a:chOff x="1281" y="2132"/>
              <a:chExt cx="2433" cy="2120"/>
            </a:xfrm>
          </p:grpSpPr>
          <p:sp>
            <p:nvSpPr>
              <p:cNvPr id="28691" name="Freeform 12">
                <a:extLst>
                  <a:ext uri="{FF2B5EF4-FFF2-40B4-BE49-F238E27FC236}">
                    <a16:creationId xmlns:a16="http://schemas.microsoft.com/office/drawing/2014/main" id="{BFBDC6C0-DDE4-48C1-99F8-82BAD05EB9DD}"/>
                  </a:ext>
                </a:extLst>
              </p:cNvPr>
              <p:cNvSpPr>
                <a:spLocks/>
              </p:cNvSpPr>
              <p:nvPr/>
            </p:nvSpPr>
            <p:spPr bwMode="auto">
              <a:xfrm>
                <a:off x="1281" y="2132"/>
                <a:ext cx="464" cy="963"/>
              </a:xfrm>
              <a:custGeom>
                <a:avLst/>
                <a:gdLst>
                  <a:gd name="T0" fmla="*/ 464 w 464"/>
                  <a:gd name="T1" fmla="*/ 0 h 963"/>
                  <a:gd name="T2" fmla="*/ 34 w 464"/>
                  <a:gd name="T3" fmla="*/ 421 h 963"/>
                  <a:gd name="T4" fmla="*/ 258 w 464"/>
                  <a:gd name="T5" fmla="*/ 963 h 963"/>
                  <a:gd name="T6" fmla="*/ 0 60000 65536"/>
                  <a:gd name="T7" fmla="*/ 0 60000 65536"/>
                  <a:gd name="T8" fmla="*/ 0 60000 65536"/>
                </a:gdLst>
                <a:ahLst/>
                <a:cxnLst>
                  <a:cxn ang="T6">
                    <a:pos x="T0" y="T1"/>
                  </a:cxn>
                  <a:cxn ang="T7">
                    <a:pos x="T2" y="T3"/>
                  </a:cxn>
                  <a:cxn ang="T8">
                    <a:pos x="T4" y="T5"/>
                  </a:cxn>
                </a:cxnLst>
                <a:rect l="0" t="0" r="r" b="b"/>
                <a:pathLst>
                  <a:path w="464" h="963">
                    <a:moveTo>
                      <a:pt x="464" y="0"/>
                    </a:moveTo>
                    <a:cubicBezTo>
                      <a:pt x="266" y="130"/>
                      <a:pt x="68" y="261"/>
                      <a:pt x="34" y="421"/>
                    </a:cubicBezTo>
                    <a:cubicBezTo>
                      <a:pt x="0" y="581"/>
                      <a:pt x="129" y="772"/>
                      <a:pt x="258" y="963"/>
                    </a:cubicBezTo>
                  </a:path>
                </a:pathLst>
              </a:custGeom>
              <a:noFill/>
              <a:ln w="57150" cmpd="sng">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8692" name="Group 13">
                <a:extLst>
                  <a:ext uri="{FF2B5EF4-FFF2-40B4-BE49-F238E27FC236}">
                    <a16:creationId xmlns:a16="http://schemas.microsoft.com/office/drawing/2014/main" id="{3BA4AD96-F3EA-4002-9CEF-1F7E2DCC01EB}"/>
                  </a:ext>
                </a:extLst>
              </p:cNvPr>
              <p:cNvGrpSpPr>
                <a:grpSpLocks/>
              </p:cNvGrpSpPr>
              <p:nvPr/>
            </p:nvGrpSpPr>
            <p:grpSpPr bwMode="auto">
              <a:xfrm>
                <a:off x="1559" y="2869"/>
                <a:ext cx="2155" cy="1383"/>
                <a:chOff x="3301" y="2729"/>
                <a:chExt cx="2155" cy="1383"/>
              </a:xfrm>
            </p:grpSpPr>
            <p:graphicFrame>
              <p:nvGraphicFramePr>
                <p:cNvPr id="28693" name="Object 14">
                  <a:extLst>
                    <a:ext uri="{FF2B5EF4-FFF2-40B4-BE49-F238E27FC236}">
                      <a16:creationId xmlns:a16="http://schemas.microsoft.com/office/drawing/2014/main" id="{F3C570C3-3C69-484C-B623-DD973BEF0FB3}"/>
                    </a:ext>
                  </a:extLst>
                </p:cNvPr>
                <p:cNvGraphicFramePr>
                  <a:graphicFrameLocks noChangeAspect="1"/>
                </p:cNvGraphicFramePr>
                <p:nvPr/>
              </p:nvGraphicFramePr>
              <p:xfrm>
                <a:off x="3478" y="2729"/>
                <a:ext cx="1978" cy="1290"/>
              </p:xfrm>
              <a:graphic>
                <a:graphicData uri="http://schemas.openxmlformats.org/presentationml/2006/ole">
                  <mc:AlternateContent xmlns:mc="http://schemas.openxmlformats.org/markup-compatibility/2006">
                    <mc:Choice xmlns:v="urn:schemas-microsoft-com:vml" Requires="v">
                      <p:oleObj spid="_x0000_s6149" name="Chart" r:id="rId5" imgW="4667354" imgH="2533741" progId="Excel.Chart.8">
                        <p:embed/>
                      </p:oleObj>
                    </mc:Choice>
                    <mc:Fallback>
                      <p:oleObj name="Chart" r:id="rId5" imgW="4667354" imgH="2533741" progId="Excel.Chart.8">
                        <p:embed/>
                        <p:pic>
                          <p:nvPicPr>
                            <p:cNvPr id="28693" name="Object 14">
                              <a:extLst>
                                <a:ext uri="{FF2B5EF4-FFF2-40B4-BE49-F238E27FC236}">
                                  <a16:creationId xmlns:a16="http://schemas.microsoft.com/office/drawing/2014/main" id="{F3C570C3-3C69-484C-B623-DD973BEF0F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78" y="2729"/>
                              <a:ext cx="1978" cy="1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694" name="Text Box 15">
                  <a:extLst>
                    <a:ext uri="{FF2B5EF4-FFF2-40B4-BE49-F238E27FC236}">
                      <a16:creationId xmlns:a16="http://schemas.microsoft.com/office/drawing/2014/main" id="{1587B5A7-622C-4959-B169-AB0F058921C5}"/>
                    </a:ext>
                  </a:extLst>
                </p:cNvPr>
                <p:cNvSpPr txBox="1">
                  <a:spLocks noChangeArrowheads="1"/>
                </p:cNvSpPr>
                <p:nvPr/>
              </p:nvSpPr>
              <p:spPr bwMode="auto">
                <a:xfrm rot="-5400000">
                  <a:off x="2954" y="3082"/>
                  <a:ext cx="868" cy="17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b="1">
                      <a:latin typeface="Times New Roman" panose="02020603050405020304" pitchFamily="18" charset="0"/>
                    </a:rPr>
                    <a:t>Number of species</a:t>
                  </a:r>
                </a:p>
              </p:txBody>
            </p:sp>
            <p:sp>
              <p:nvSpPr>
                <p:cNvPr id="28695" name="Text Box 16">
                  <a:extLst>
                    <a:ext uri="{FF2B5EF4-FFF2-40B4-BE49-F238E27FC236}">
                      <a16:creationId xmlns:a16="http://schemas.microsoft.com/office/drawing/2014/main" id="{E41645C6-31AC-48A6-8A09-7BFB3B230B7D}"/>
                    </a:ext>
                  </a:extLst>
                </p:cNvPr>
                <p:cNvSpPr txBox="1">
                  <a:spLocks noChangeArrowheads="1"/>
                </p:cNvSpPr>
                <p:nvPr/>
              </p:nvSpPr>
              <p:spPr bwMode="auto">
                <a:xfrm>
                  <a:off x="4327" y="3939"/>
                  <a:ext cx="636" cy="17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b="1">
                      <a:latin typeface="Times New Roman" panose="02020603050405020304" pitchFamily="18" charset="0"/>
                    </a:rPr>
                    <a:t>Time (years)</a:t>
                  </a:r>
                </a:p>
              </p:txBody>
            </p:sp>
          </p:grpSp>
        </p:grpSp>
        <p:sp>
          <p:nvSpPr>
            <p:cNvPr id="28689" name="Text Box 17">
              <a:extLst>
                <a:ext uri="{FF2B5EF4-FFF2-40B4-BE49-F238E27FC236}">
                  <a16:creationId xmlns:a16="http://schemas.microsoft.com/office/drawing/2014/main" id="{3147A728-1ED6-41EA-B74B-047264AAB95F}"/>
                </a:ext>
              </a:extLst>
            </p:cNvPr>
            <p:cNvSpPr txBox="1">
              <a:spLocks noChangeArrowheads="1"/>
            </p:cNvSpPr>
            <p:nvPr/>
          </p:nvSpPr>
          <p:spPr bwMode="auto">
            <a:xfrm rot="-5400000">
              <a:off x="295" y="3279"/>
              <a:ext cx="868" cy="17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b="1">
                  <a:latin typeface="Times New Roman" panose="02020603050405020304" pitchFamily="18" charset="0"/>
                </a:rPr>
                <a:t>Number of species</a:t>
              </a:r>
            </a:p>
          </p:txBody>
        </p:sp>
        <p:sp>
          <p:nvSpPr>
            <p:cNvPr id="28690" name="Text Box 18">
              <a:extLst>
                <a:ext uri="{FF2B5EF4-FFF2-40B4-BE49-F238E27FC236}">
                  <a16:creationId xmlns:a16="http://schemas.microsoft.com/office/drawing/2014/main" id="{2F178C54-3844-460A-8126-BFCE941BB0F4}"/>
                </a:ext>
              </a:extLst>
            </p:cNvPr>
            <p:cNvSpPr txBox="1">
              <a:spLocks noChangeArrowheads="1"/>
            </p:cNvSpPr>
            <p:nvPr/>
          </p:nvSpPr>
          <p:spPr bwMode="auto">
            <a:xfrm>
              <a:off x="1580" y="4105"/>
              <a:ext cx="811" cy="17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b="1">
                  <a:latin typeface="Times New Roman" panose="02020603050405020304" pitchFamily="18" charset="0"/>
                </a:rPr>
                <a:t>Time (years)</a:t>
              </a:r>
            </a:p>
          </p:txBody>
        </p:sp>
      </p:grpSp>
      <p:grpSp>
        <p:nvGrpSpPr>
          <p:cNvPr id="65555" name="Group 19">
            <a:extLst>
              <a:ext uri="{FF2B5EF4-FFF2-40B4-BE49-F238E27FC236}">
                <a16:creationId xmlns:a16="http://schemas.microsoft.com/office/drawing/2014/main" id="{88B4E746-8742-4B1D-A787-466666F98D9B}"/>
              </a:ext>
            </a:extLst>
          </p:cNvPr>
          <p:cNvGrpSpPr>
            <a:grpSpLocks/>
          </p:cNvGrpSpPr>
          <p:nvPr/>
        </p:nvGrpSpPr>
        <p:grpSpPr bwMode="auto">
          <a:xfrm>
            <a:off x="3379789" y="4740282"/>
            <a:ext cx="2835275" cy="338138"/>
            <a:chOff x="1169" y="2986"/>
            <a:chExt cx="1786" cy="213"/>
          </a:xfrm>
        </p:grpSpPr>
        <p:sp>
          <p:nvSpPr>
            <p:cNvPr id="28686" name="Line 20">
              <a:extLst>
                <a:ext uri="{FF2B5EF4-FFF2-40B4-BE49-F238E27FC236}">
                  <a16:creationId xmlns:a16="http://schemas.microsoft.com/office/drawing/2014/main" id="{54119DA0-2CBC-416B-8044-FADBF0B6C15E}"/>
                </a:ext>
              </a:extLst>
            </p:cNvPr>
            <p:cNvSpPr>
              <a:spLocks noChangeShapeType="1"/>
            </p:cNvSpPr>
            <p:nvPr/>
          </p:nvSpPr>
          <p:spPr bwMode="auto">
            <a:xfrm flipV="1">
              <a:off x="1169" y="3177"/>
              <a:ext cx="1786" cy="8"/>
            </a:xfrm>
            <a:prstGeom prst="line">
              <a:avLst/>
            </a:prstGeom>
            <a:noFill/>
            <a:ln w="254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687" name="Text Box 21">
              <a:extLst>
                <a:ext uri="{FF2B5EF4-FFF2-40B4-BE49-F238E27FC236}">
                  <a16:creationId xmlns:a16="http://schemas.microsoft.com/office/drawing/2014/main" id="{4C01B5C1-98DB-40B9-BCEB-43157C11DA77}"/>
                </a:ext>
              </a:extLst>
            </p:cNvPr>
            <p:cNvSpPr txBox="1">
              <a:spLocks noChangeArrowheads="1"/>
            </p:cNvSpPr>
            <p:nvPr/>
          </p:nvSpPr>
          <p:spPr bwMode="auto">
            <a:xfrm>
              <a:off x="1570" y="2986"/>
              <a:ext cx="796"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600">
                  <a:latin typeface="Times New Roman" panose="02020603050405020304" pitchFamily="18" charset="0"/>
                </a:rPr>
                <a:t>Sps expected</a:t>
              </a:r>
            </a:p>
          </p:txBody>
        </p:sp>
      </p:grpSp>
      <p:sp>
        <p:nvSpPr>
          <p:cNvPr id="65558" name="Freeform 22">
            <a:extLst>
              <a:ext uri="{FF2B5EF4-FFF2-40B4-BE49-F238E27FC236}">
                <a16:creationId xmlns:a16="http://schemas.microsoft.com/office/drawing/2014/main" id="{92803B63-AA30-48CD-9B7F-7126A39FAD19}"/>
              </a:ext>
            </a:extLst>
          </p:cNvPr>
          <p:cNvSpPr>
            <a:spLocks/>
          </p:cNvSpPr>
          <p:nvPr/>
        </p:nvSpPr>
        <p:spPr bwMode="auto">
          <a:xfrm>
            <a:off x="3400425" y="5072064"/>
            <a:ext cx="2800350" cy="1171575"/>
          </a:xfrm>
          <a:custGeom>
            <a:avLst/>
            <a:gdLst>
              <a:gd name="T0" fmla="*/ 0 w 1764"/>
              <a:gd name="T1" fmla="*/ 2147483646 h 738"/>
              <a:gd name="T2" fmla="*/ 2147483646 w 1764"/>
              <a:gd name="T3" fmla="*/ 2147483646 h 738"/>
              <a:gd name="T4" fmla="*/ 2147483646 w 1764"/>
              <a:gd name="T5" fmla="*/ 2147483646 h 738"/>
              <a:gd name="T6" fmla="*/ 2147483646 w 1764"/>
              <a:gd name="T7" fmla="*/ 2147483646 h 738"/>
              <a:gd name="T8" fmla="*/ 2147483646 w 1764"/>
              <a:gd name="T9" fmla="*/ 2147483646 h 738"/>
              <a:gd name="T10" fmla="*/ 2147483646 w 1764"/>
              <a:gd name="T11" fmla="*/ 2147483646 h 738"/>
              <a:gd name="T12" fmla="*/ 2147483646 w 1764"/>
              <a:gd name="T13" fmla="*/ 2147483646 h 738"/>
              <a:gd name="T14" fmla="*/ 2147483646 w 1764"/>
              <a:gd name="T15" fmla="*/ 2147483646 h 7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764" h="738">
                <a:moveTo>
                  <a:pt x="0" y="738"/>
                </a:moveTo>
                <a:cubicBezTo>
                  <a:pt x="98" y="736"/>
                  <a:pt x="196" y="734"/>
                  <a:pt x="306" y="720"/>
                </a:cubicBezTo>
                <a:cubicBezTo>
                  <a:pt x="416" y="706"/>
                  <a:pt x="529" y="700"/>
                  <a:pt x="663" y="654"/>
                </a:cubicBezTo>
                <a:cubicBezTo>
                  <a:pt x="797" y="608"/>
                  <a:pt x="1003" y="525"/>
                  <a:pt x="1110" y="441"/>
                </a:cubicBezTo>
                <a:cubicBezTo>
                  <a:pt x="1217" y="357"/>
                  <a:pt x="1250" y="217"/>
                  <a:pt x="1308" y="150"/>
                </a:cubicBezTo>
                <a:cubicBezTo>
                  <a:pt x="1366" y="83"/>
                  <a:pt x="1410" y="63"/>
                  <a:pt x="1461" y="39"/>
                </a:cubicBezTo>
                <a:cubicBezTo>
                  <a:pt x="1512" y="15"/>
                  <a:pt x="1564" y="12"/>
                  <a:pt x="1614" y="6"/>
                </a:cubicBezTo>
                <a:cubicBezTo>
                  <a:pt x="1664" y="0"/>
                  <a:pt x="1714" y="1"/>
                  <a:pt x="1764" y="3"/>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65559" name="Group 23">
            <a:extLst>
              <a:ext uri="{FF2B5EF4-FFF2-40B4-BE49-F238E27FC236}">
                <a16:creationId xmlns:a16="http://schemas.microsoft.com/office/drawing/2014/main" id="{C795E36A-1926-4367-BE98-7113E76258E4}"/>
              </a:ext>
            </a:extLst>
          </p:cNvPr>
          <p:cNvGrpSpPr>
            <a:grpSpLocks/>
          </p:cNvGrpSpPr>
          <p:nvPr/>
        </p:nvGrpSpPr>
        <p:grpSpPr bwMode="auto">
          <a:xfrm>
            <a:off x="3841750" y="5064131"/>
            <a:ext cx="1873250" cy="495301"/>
            <a:chOff x="1460" y="3190"/>
            <a:chExt cx="1180" cy="312"/>
          </a:xfrm>
        </p:grpSpPr>
        <p:sp>
          <p:nvSpPr>
            <p:cNvPr id="28684" name="Text Box 24">
              <a:extLst>
                <a:ext uri="{FF2B5EF4-FFF2-40B4-BE49-F238E27FC236}">
                  <a16:creationId xmlns:a16="http://schemas.microsoft.com/office/drawing/2014/main" id="{9C96321C-210F-413E-9533-BCDB234E5461}"/>
                </a:ext>
              </a:extLst>
            </p:cNvPr>
            <p:cNvSpPr txBox="1">
              <a:spLocks noChangeArrowheads="1"/>
            </p:cNvSpPr>
            <p:nvPr/>
          </p:nvSpPr>
          <p:spPr bwMode="auto">
            <a:xfrm>
              <a:off x="1460" y="3289"/>
              <a:ext cx="803"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600">
                  <a:latin typeface="Times New Roman" panose="02020603050405020304" pitchFamily="18" charset="0"/>
                </a:rPr>
                <a:t>Sps observed</a:t>
              </a:r>
            </a:p>
          </p:txBody>
        </p:sp>
        <p:sp>
          <p:nvSpPr>
            <p:cNvPr id="28685" name="Freeform 25">
              <a:extLst>
                <a:ext uri="{FF2B5EF4-FFF2-40B4-BE49-F238E27FC236}">
                  <a16:creationId xmlns:a16="http://schemas.microsoft.com/office/drawing/2014/main" id="{27854B5E-6F22-41E4-BDF1-A9E8294C961B}"/>
                </a:ext>
              </a:extLst>
            </p:cNvPr>
            <p:cNvSpPr>
              <a:spLocks/>
            </p:cNvSpPr>
            <p:nvPr/>
          </p:nvSpPr>
          <p:spPr bwMode="auto">
            <a:xfrm>
              <a:off x="2201" y="3190"/>
              <a:ext cx="439" cy="148"/>
            </a:xfrm>
            <a:custGeom>
              <a:avLst/>
              <a:gdLst>
                <a:gd name="T0" fmla="*/ 0 w 302"/>
                <a:gd name="T1" fmla="*/ 494 h 121"/>
                <a:gd name="T2" fmla="*/ 2635 w 302"/>
                <a:gd name="T3" fmla="*/ 43 h 121"/>
                <a:gd name="T4" fmla="*/ 4141 w 302"/>
                <a:gd name="T5" fmla="*/ 235 h 121"/>
                <a:gd name="T6" fmla="*/ 0 60000 65536"/>
                <a:gd name="T7" fmla="*/ 0 60000 65536"/>
                <a:gd name="T8" fmla="*/ 0 60000 65536"/>
              </a:gdLst>
              <a:ahLst/>
              <a:cxnLst>
                <a:cxn ang="T6">
                  <a:pos x="T0" y="T1"/>
                </a:cxn>
                <a:cxn ang="T7">
                  <a:pos x="T2" y="T3"/>
                </a:cxn>
                <a:cxn ang="T8">
                  <a:pos x="T4" y="T5"/>
                </a:cxn>
              </a:cxnLst>
              <a:rect l="0" t="0" r="r" b="b"/>
              <a:pathLst>
                <a:path w="302" h="121">
                  <a:moveTo>
                    <a:pt x="0" y="121"/>
                  </a:moveTo>
                  <a:cubicBezTo>
                    <a:pt x="71" y="71"/>
                    <a:pt x="142" y="22"/>
                    <a:pt x="192" y="11"/>
                  </a:cubicBezTo>
                  <a:cubicBezTo>
                    <a:pt x="242" y="0"/>
                    <a:pt x="272" y="28"/>
                    <a:pt x="302" y="57"/>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8680" name="Text Box 26">
            <a:extLst>
              <a:ext uri="{FF2B5EF4-FFF2-40B4-BE49-F238E27FC236}">
                <a16:creationId xmlns:a16="http://schemas.microsoft.com/office/drawing/2014/main" id="{7BE2AF53-EC67-4BCE-B618-F106998BEB7D}"/>
              </a:ext>
            </a:extLst>
          </p:cNvPr>
          <p:cNvSpPr txBox="1">
            <a:spLocks noChangeArrowheads="1"/>
          </p:cNvSpPr>
          <p:nvPr/>
        </p:nvSpPr>
        <p:spPr bwMode="auto">
          <a:xfrm>
            <a:off x="7142164" y="4200525"/>
            <a:ext cx="19954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a:latin typeface="Times New Roman" panose="02020603050405020304" pitchFamily="18" charset="0"/>
              </a:rPr>
              <a:t>www.iobis.org</a:t>
            </a:r>
          </a:p>
        </p:txBody>
      </p:sp>
      <p:sp>
        <p:nvSpPr>
          <p:cNvPr id="28682" name="Text Box 28">
            <a:extLst>
              <a:ext uri="{FF2B5EF4-FFF2-40B4-BE49-F238E27FC236}">
                <a16:creationId xmlns:a16="http://schemas.microsoft.com/office/drawing/2014/main" id="{560B1915-D4E9-42BD-81EA-358B7E5FC473}"/>
              </a:ext>
            </a:extLst>
          </p:cNvPr>
          <p:cNvSpPr txBox="1">
            <a:spLocks noChangeArrowheads="1"/>
          </p:cNvSpPr>
          <p:nvPr/>
        </p:nvSpPr>
        <p:spPr bwMode="auto">
          <a:xfrm>
            <a:off x="3344286" y="658379"/>
            <a:ext cx="5761037"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dirty="0">
                <a:latin typeface="Times New Roman" panose="02020603050405020304" pitchFamily="18" charset="0"/>
              </a:rPr>
              <a:t>Occurrences of the marine fishes of the world</a:t>
            </a:r>
          </a:p>
        </p:txBody>
      </p:sp>
      <p:sp>
        <p:nvSpPr>
          <p:cNvPr id="28683" name="Text Box 29">
            <a:extLst>
              <a:ext uri="{FF2B5EF4-FFF2-40B4-BE49-F238E27FC236}">
                <a16:creationId xmlns:a16="http://schemas.microsoft.com/office/drawing/2014/main" id="{ACEF8B81-BC23-4315-AD4A-1D6D3C7555AC}"/>
              </a:ext>
            </a:extLst>
          </p:cNvPr>
          <p:cNvSpPr txBox="1">
            <a:spLocks noChangeArrowheads="1"/>
          </p:cNvSpPr>
          <p:nvPr/>
        </p:nvSpPr>
        <p:spPr bwMode="auto">
          <a:xfrm>
            <a:off x="9287038" y="6581001"/>
            <a:ext cx="290496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200" dirty="0">
                <a:latin typeface="Times New Roman" panose="02020603050405020304" pitchFamily="18" charset="0"/>
              </a:rPr>
              <a:t>Mora et al 2008, Proceedings Royal Society</a:t>
            </a:r>
          </a:p>
        </p:txBody>
      </p:sp>
      <p:sp>
        <p:nvSpPr>
          <p:cNvPr id="29" name="TextBox 18">
            <a:extLst>
              <a:ext uri="{FF2B5EF4-FFF2-40B4-BE49-F238E27FC236}">
                <a16:creationId xmlns:a16="http://schemas.microsoft.com/office/drawing/2014/main" id="{257F4988-9715-4193-9A2C-30F6B5A4631D}"/>
              </a:ext>
            </a:extLst>
          </p:cNvPr>
          <p:cNvSpPr txBox="1">
            <a:spLocks noChangeArrowheads="1"/>
          </p:cNvSpPr>
          <p:nvPr/>
        </p:nvSpPr>
        <p:spPr bwMode="auto">
          <a:xfrm>
            <a:off x="0" y="0"/>
            <a:ext cx="73074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2800" b="1" dirty="0"/>
              <a:t>Where are the species?: Census data limitations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554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555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555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555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55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1715344" y="2095501"/>
            <a:ext cx="9140131" cy="1938992"/>
          </a:xfrm>
          <a:prstGeom prst="rect">
            <a:avLst/>
          </a:prstGeom>
          <a:solidFill>
            <a:srgbClr val="99FF33">
              <a:alpha val="25098"/>
            </a:srgbClr>
          </a:solidFill>
          <a:effectLst>
            <a:innerShdw blurRad="63500" dist="50800" dir="18900000">
              <a:prstClr val="black">
                <a:alpha val="50000"/>
              </a:prstClr>
            </a:innerShdw>
          </a:effec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4000" b="1" dirty="0">
                <a:effectLst>
                  <a:outerShdw blurRad="50800" dist="38100" dir="2700000" algn="tl" rotWithShape="0">
                    <a:prstClr val="black">
                      <a:alpha val="40000"/>
                    </a:prstClr>
                  </a:outerShdw>
                </a:effectLst>
              </a:rPr>
              <a:t>Two key questions about species richness:</a:t>
            </a:r>
          </a:p>
          <a:p>
            <a:r>
              <a:rPr lang="en-US" sz="4000" b="1" dirty="0">
                <a:effectLst>
                  <a:outerShdw blurRad="50800" dist="38100" dir="2700000" algn="tl" rotWithShape="0">
                    <a:prstClr val="black">
                      <a:alpha val="40000"/>
                    </a:prstClr>
                  </a:outerShdw>
                </a:effectLst>
              </a:rPr>
              <a:t>	1) How many species are there?</a:t>
            </a:r>
          </a:p>
          <a:p>
            <a:r>
              <a:rPr lang="en-US" sz="4000" b="1" dirty="0">
                <a:effectLst>
                  <a:outerShdw blurRad="50800" dist="38100" dir="2700000" algn="tl" rotWithShape="0">
                    <a:prstClr val="black">
                      <a:alpha val="40000"/>
                    </a:prstClr>
                  </a:outerShdw>
                </a:effectLst>
              </a:rPr>
              <a:t>	2) Where are they and why?</a:t>
            </a:r>
          </a:p>
        </p:txBody>
      </p:sp>
    </p:spTree>
    <p:extLst>
      <p:ext uri="{BB962C8B-B14F-4D97-AF65-F5344CB8AC3E}">
        <p14:creationId xmlns:p14="http://schemas.microsoft.com/office/powerpoint/2010/main" val="22524657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6">
            <a:extLst>
              <a:ext uri="{FF2B5EF4-FFF2-40B4-BE49-F238E27FC236}">
                <a16:creationId xmlns:a16="http://schemas.microsoft.com/office/drawing/2014/main" id="{E23DF60E-5E9E-4659-84CA-0D55B4E39E17}"/>
              </a:ext>
            </a:extLst>
          </p:cNvPr>
          <p:cNvSpPr txBox="1">
            <a:spLocks noChangeArrowheads="1"/>
          </p:cNvSpPr>
          <p:nvPr/>
        </p:nvSpPr>
        <p:spPr bwMode="auto">
          <a:xfrm>
            <a:off x="2218326" y="498763"/>
            <a:ext cx="77937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b="1" dirty="0"/>
              <a:t>Completeness of the global census of marine fishes</a:t>
            </a:r>
          </a:p>
        </p:txBody>
      </p:sp>
      <p:grpSp>
        <p:nvGrpSpPr>
          <p:cNvPr id="30723" name="Group 50">
            <a:extLst>
              <a:ext uri="{FF2B5EF4-FFF2-40B4-BE49-F238E27FC236}">
                <a16:creationId xmlns:a16="http://schemas.microsoft.com/office/drawing/2014/main" id="{EE25E37E-B7F3-4BDE-859E-3B01D13F4973}"/>
              </a:ext>
            </a:extLst>
          </p:cNvPr>
          <p:cNvGrpSpPr>
            <a:grpSpLocks/>
          </p:cNvGrpSpPr>
          <p:nvPr/>
        </p:nvGrpSpPr>
        <p:grpSpPr bwMode="auto">
          <a:xfrm>
            <a:off x="4746625" y="4678364"/>
            <a:ext cx="3506788" cy="796925"/>
            <a:chOff x="1931" y="3186"/>
            <a:chExt cx="2209" cy="502"/>
          </a:xfrm>
        </p:grpSpPr>
        <p:sp>
          <p:nvSpPr>
            <p:cNvPr id="30729" name="Text Box 37">
              <a:extLst>
                <a:ext uri="{FF2B5EF4-FFF2-40B4-BE49-F238E27FC236}">
                  <a16:creationId xmlns:a16="http://schemas.microsoft.com/office/drawing/2014/main" id="{FA27EC7E-9062-4952-8AE7-E7C8D8F9E03F}"/>
                </a:ext>
              </a:extLst>
            </p:cNvPr>
            <p:cNvSpPr txBox="1">
              <a:spLocks noChangeArrowheads="1"/>
            </p:cNvSpPr>
            <p:nvPr/>
          </p:nvSpPr>
          <p:spPr bwMode="auto">
            <a:xfrm>
              <a:off x="2270" y="3455"/>
              <a:ext cx="141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t>Percent completeness</a:t>
              </a:r>
            </a:p>
          </p:txBody>
        </p:sp>
        <p:pic>
          <p:nvPicPr>
            <p:cNvPr id="30730" name="Picture 49" descr="untitled">
              <a:extLst>
                <a:ext uri="{FF2B5EF4-FFF2-40B4-BE49-F238E27FC236}">
                  <a16:creationId xmlns:a16="http://schemas.microsoft.com/office/drawing/2014/main" id="{40B15843-4831-43C3-9262-6441D4E99E4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31" y="3186"/>
              <a:ext cx="2209"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724" name="Text Box 54">
            <a:extLst>
              <a:ext uri="{FF2B5EF4-FFF2-40B4-BE49-F238E27FC236}">
                <a16:creationId xmlns:a16="http://schemas.microsoft.com/office/drawing/2014/main" id="{AF93A5A4-B368-4582-BA78-592B94762AC5}"/>
              </a:ext>
            </a:extLst>
          </p:cNvPr>
          <p:cNvSpPr txBox="1">
            <a:spLocks noChangeArrowheads="1"/>
          </p:cNvSpPr>
          <p:nvPr/>
        </p:nvSpPr>
        <p:spPr bwMode="auto">
          <a:xfrm>
            <a:off x="9323073" y="6581001"/>
            <a:ext cx="28689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200"/>
              <a:t>Mora et al 2008, Proceedings Royal Society</a:t>
            </a:r>
          </a:p>
        </p:txBody>
      </p:sp>
      <p:grpSp>
        <p:nvGrpSpPr>
          <p:cNvPr id="30725" name="Group 13">
            <a:extLst>
              <a:ext uri="{FF2B5EF4-FFF2-40B4-BE49-F238E27FC236}">
                <a16:creationId xmlns:a16="http://schemas.microsoft.com/office/drawing/2014/main" id="{1F73FF3C-078B-468D-8783-3367B2632B26}"/>
              </a:ext>
            </a:extLst>
          </p:cNvPr>
          <p:cNvGrpSpPr>
            <a:grpSpLocks/>
          </p:cNvGrpSpPr>
          <p:nvPr/>
        </p:nvGrpSpPr>
        <p:grpSpPr bwMode="auto">
          <a:xfrm>
            <a:off x="2279651" y="1401763"/>
            <a:ext cx="6594475" cy="3276600"/>
            <a:chOff x="192" y="637"/>
            <a:chExt cx="4154" cy="2064"/>
          </a:xfrm>
        </p:grpSpPr>
        <p:graphicFrame>
          <p:nvGraphicFramePr>
            <p:cNvPr id="30727" name="Object 3">
              <a:extLst>
                <a:ext uri="{FF2B5EF4-FFF2-40B4-BE49-F238E27FC236}">
                  <a16:creationId xmlns:a16="http://schemas.microsoft.com/office/drawing/2014/main" id="{FD35A1E9-407B-46A1-B6C5-7FCEBA8482D8}"/>
                </a:ext>
              </a:extLst>
            </p:cNvPr>
            <p:cNvGraphicFramePr>
              <a:graphicFrameLocks noChangeAspect="1"/>
            </p:cNvGraphicFramePr>
            <p:nvPr/>
          </p:nvGraphicFramePr>
          <p:xfrm>
            <a:off x="1241" y="1048"/>
            <a:ext cx="3105" cy="1653"/>
          </p:xfrm>
          <a:graphic>
            <a:graphicData uri="http://schemas.openxmlformats.org/presentationml/2006/ole">
              <mc:AlternateContent xmlns:mc="http://schemas.openxmlformats.org/markup-compatibility/2006">
                <mc:Choice xmlns:v="urn:schemas-microsoft-com:vml" Requires="v">
                  <p:oleObj spid="_x0000_s7173" name="Bitmap Image" r:id="rId5" imgW="8430802" imgH="4019048" progId="Paint.Picture">
                    <p:embed/>
                  </p:oleObj>
                </mc:Choice>
                <mc:Fallback>
                  <p:oleObj name="Bitmap Image" r:id="rId5" imgW="8430802" imgH="4019048" progId="Paint.Picture">
                    <p:embed/>
                    <p:pic>
                      <p:nvPicPr>
                        <p:cNvPr id="30727" name="Object 3">
                          <a:extLst>
                            <a:ext uri="{FF2B5EF4-FFF2-40B4-BE49-F238E27FC236}">
                              <a16:creationId xmlns:a16="http://schemas.microsoft.com/office/drawing/2014/main" id="{FD35A1E9-407B-46A1-B6C5-7FCEBA8482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1" y="1048"/>
                          <a:ext cx="3105" cy="1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28" name="Rectangle 51">
              <a:extLst>
                <a:ext uri="{FF2B5EF4-FFF2-40B4-BE49-F238E27FC236}">
                  <a16:creationId xmlns:a16="http://schemas.microsoft.com/office/drawing/2014/main" id="{7FDE8847-BFBF-4F01-BD5C-25301CFF6C78}"/>
                </a:ext>
              </a:extLst>
            </p:cNvPr>
            <p:cNvSpPr>
              <a:spLocks noChangeArrowheads="1"/>
            </p:cNvSpPr>
            <p:nvPr/>
          </p:nvSpPr>
          <p:spPr bwMode="auto">
            <a:xfrm>
              <a:off x="192" y="637"/>
              <a:ext cx="1488"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a:t>Scale: 3</a:t>
              </a:r>
              <a:r>
                <a:rPr lang="en-US" altLang="en-US" sz="2400" baseline="30000"/>
                <a:t>o</a:t>
              </a:r>
              <a:r>
                <a:rPr lang="en-US" altLang="en-US" sz="2400"/>
                <a:t> by 3</a:t>
              </a:r>
              <a:r>
                <a:rPr lang="en-US" altLang="en-US" sz="2400" baseline="30000"/>
                <a:t>o</a:t>
              </a:r>
              <a:endParaRPr lang="en-US" altLang="en-US" sz="2000" baseline="30000"/>
            </a:p>
          </p:txBody>
        </p:sp>
      </p:grpSp>
      <p:sp>
        <p:nvSpPr>
          <p:cNvPr id="30726" name="Rectangle 2">
            <a:extLst>
              <a:ext uri="{FF2B5EF4-FFF2-40B4-BE49-F238E27FC236}">
                <a16:creationId xmlns:a16="http://schemas.microsoft.com/office/drawing/2014/main" id="{C331E148-F8AF-4666-89F9-B97947D1CF99}"/>
              </a:ext>
            </a:extLst>
          </p:cNvPr>
          <p:cNvSpPr>
            <a:spLocks noChangeArrowheads="1"/>
          </p:cNvSpPr>
          <p:nvPr/>
        </p:nvSpPr>
        <p:spPr bwMode="auto">
          <a:xfrm>
            <a:off x="2041525" y="5621483"/>
            <a:ext cx="82184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CA" altLang="en-US" sz="1800" dirty="0">
                <a:latin typeface="Arial" panose="020B0604020202020204" pitchFamily="34" charset="0"/>
              </a:rPr>
              <a:t>At a 3 by 3 degree resolution (approx. 350 km</a:t>
            </a:r>
            <a:r>
              <a:rPr lang="en-CA" altLang="en-US" sz="1800" baseline="30000" dirty="0">
                <a:latin typeface="Arial" panose="020B0604020202020204" pitchFamily="34" charset="0"/>
              </a:rPr>
              <a:t>2</a:t>
            </a:r>
            <a:r>
              <a:rPr lang="en-CA" altLang="en-US" sz="1800" dirty="0">
                <a:latin typeface="Arial" panose="020B0604020202020204" pitchFamily="34" charset="0"/>
              </a:rPr>
              <a:t>), less than 1.8% of the world's oceans have above 80% of their fish fauna currently described.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9144000" cy="523220"/>
          </a:xfrm>
          <a:prstGeom prst="rect">
            <a:avLst/>
          </a:prstGeom>
          <a:solidFill>
            <a:schemeClr val="bg1">
              <a:lumMod val="85000"/>
            </a:schemeClr>
          </a:solidFill>
        </p:spPr>
        <p:txBody>
          <a:bodyPr>
            <a:spAutoFit/>
          </a:bodyPr>
          <a:lstStyle/>
          <a:p>
            <a:pPr>
              <a:defRPr/>
            </a:pPr>
            <a:r>
              <a:rPr lang="en-US" sz="2800" dirty="0"/>
              <a:t>Where is biodiversity: PROBLEMS: Data comprehensiveness</a:t>
            </a:r>
          </a:p>
        </p:txBody>
      </p:sp>
      <p:grpSp>
        <p:nvGrpSpPr>
          <p:cNvPr id="25603" name="Group 3"/>
          <p:cNvGrpSpPr>
            <a:grpSpLocks/>
          </p:cNvGrpSpPr>
          <p:nvPr/>
        </p:nvGrpSpPr>
        <p:grpSpPr bwMode="auto">
          <a:xfrm>
            <a:off x="1701800" y="2897188"/>
            <a:ext cx="3430588" cy="1316159"/>
            <a:chOff x="174625" y="2587823"/>
            <a:chExt cx="3430494" cy="1315961"/>
          </a:xfrm>
        </p:grpSpPr>
        <p:pic>
          <p:nvPicPr>
            <p:cNvPr id="2562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25" y="2895600"/>
              <a:ext cx="3430494" cy="65943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5626" name="TextBox 7"/>
            <p:cNvSpPr txBox="1">
              <a:spLocks noChangeArrowheads="1"/>
            </p:cNvSpPr>
            <p:nvPr/>
          </p:nvSpPr>
          <p:spPr bwMode="auto">
            <a:xfrm>
              <a:off x="1860456" y="3657600"/>
              <a:ext cx="1590456" cy="246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000"/>
                <a:t>Roberts et al, Science 2002</a:t>
              </a:r>
            </a:p>
          </p:txBody>
        </p:sp>
        <p:sp>
          <p:nvSpPr>
            <p:cNvPr id="25627" name="TextBox 9"/>
            <p:cNvSpPr txBox="1">
              <a:spLocks noChangeArrowheads="1"/>
            </p:cNvSpPr>
            <p:nvPr/>
          </p:nvSpPr>
          <p:spPr bwMode="auto">
            <a:xfrm>
              <a:off x="174625" y="2587823"/>
              <a:ext cx="2449643" cy="307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400"/>
                <a:t>About 1.000 species of animals</a:t>
              </a:r>
            </a:p>
          </p:txBody>
        </p:sp>
      </p:grpSp>
      <p:grpSp>
        <p:nvGrpSpPr>
          <p:cNvPr id="25604" name="Group 7"/>
          <p:cNvGrpSpPr>
            <a:grpSpLocks/>
          </p:cNvGrpSpPr>
          <p:nvPr/>
        </p:nvGrpSpPr>
        <p:grpSpPr bwMode="auto">
          <a:xfrm>
            <a:off x="5181600" y="546100"/>
            <a:ext cx="2815514" cy="3264058"/>
            <a:chOff x="3810000" y="546273"/>
            <a:chExt cx="2814802" cy="3263225"/>
          </a:xfrm>
        </p:grpSpPr>
        <p:pic>
          <p:nvPicPr>
            <p:cNvPr id="2562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8600" y="854050"/>
              <a:ext cx="1974057" cy="2785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623" name="TextBox 7"/>
            <p:cNvSpPr txBox="1">
              <a:spLocks noChangeArrowheads="1"/>
            </p:cNvSpPr>
            <p:nvPr/>
          </p:nvSpPr>
          <p:spPr bwMode="auto">
            <a:xfrm>
              <a:off x="4646401" y="3563340"/>
              <a:ext cx="1578879" cy="246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000"/>
                <a:t>Grenyer et al, Nature 2007</a:t>
              </a:r>
            </a:p>
          </p:txBody>
        </p:sp>
        <p:sp>
          <p:nvSpPr>
            <p:cNvPr id="25624" name="TextBox 12"/>
            <p:cNvSpPr txBox="1">
              <a:spLocks noChangeArrowheads="1"/>
            </p:cNvSpPr>
            <p:nvPr/>
          </p:nvSpPr>
          <p:spPr bwMode="auto">
            <a:xfrm>
              <a:off x="3810000" y="546273"/>
              <a:ext cx="2814802" cy="307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400"/>
                <a:t>About 20.000 species of vertebrates</a:t>
              </a:r>
            </a:p>
          </p:txBody>
        </p:sp>
      </p:grpSp>
      <p:grpSp>
        <p:nvGrpSpPr>
          <p:cNvPr id="25605" name="Group 6"/>
          <p:cNvGrpSpPr>
            <a:grpSpLocks/>
          </p:cNvGrpSpPr>
          <p:nvPr/>
        </p:nvGrpSpPr>
        <p:grpSpPr bwMode="auto">
          <a:xfrm>
            <a:off x="1698625" y="4568824"/>
            <a:ext cx="4203700" cy="2040096"/>
            <a:chOff x="174625" y="4569023"/>
            <a:chExt cx="4202908" cy="2039738"/>
          </a:xfrm>
        </p:grpSpPr>
        <p:pic>
          <p:nvPicPr>
            <p:cNvPr id="2561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4625" y="4800600"/>
              <a:ext cx="4202908" cy="157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620" name="TextBox 5"/>
            <p:cNvSpPr txBox="1">
              <a:spLocks noChangeArrowheads="1"/>
            </p:cNvSpPr>
            <p:nvPr/>
          </p:nvSpPr>
          <p:spPr bwMode="auto">
            <a:xfrm>
              <a:off x="2269730" y="6362583"/>
              <a:ext cx="1534105" cy="246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000"/>
                <a:t>Worms et al, Nature 2005</a:t>
              </a:r>
            </a:p>
          </p:txBody>
        </p:sp>
        <p:sp>
          <p:nvSpPr>
            <p:cNvPr id="25621" name="TextBox 17"/>
            <p:cNvSpPr txBox="1">
              <a:spLocks noChangeArrowheads="1"/>
            </p:cNvSpPr>
            <p:nvPr/>
          </p:nvSpPr>
          <p:spPr bwMode="auto">
            <a:xfrm>
              <a:off x="228590" y="4569023"/>
              <a:ext cx="1918753" cy="307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400"/>
                <a:t>About 40 species of fish</a:t>
              </a:r>
            </a:p>
          </p:txBody>
        </p:sp>
      </p:grpSp>
      <p:grpSp>
        <p:nvGrpSpPr>
          <p:cNvPr id="25606" name="Group 8"/>
          <p:cNvGrpSpPr>
            <a:grpSpLocks/>
          </p:cNvGrpSpPr>
          <p:nvPr/>
        </p:nvGrpSpPr>
        <p:grpSpPr bwMode="auto">
          <a:xfrm>
            <a:off x="6316662" y="4565651"/>
            <a:ext cx="3360540" cy="2140109"/>
            <a:chOff x="4792584" y="4565446"/>
            <a:chExt cx="3360619" cy="2140312"/>
          </a:xfrm>
        </p:grpSpPr>
        <p:pic>
          <p:nvPicPr>
            <p:cNvPr id="2561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6190" y="4789421"/>
              <a:ext cx="2889614" cy="1577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617" name="TextBox 5"/>
            <p:cNvSpPr txBox="1">
              <a:spLocks noChangeArrowheads="1"/>
            </p:cNvSpPr>
            <p:nvPr/>
          </p:nvSpPr>
          <p:spPr bwMode="auto">
            <a:xfrm>
              <a:off x="6400759" y="6459514"/>
              <a:ext cx="1752444" cy="246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000" dirty="0" err="1"/>
                <a:t>Ruthenford</a:t>
              </a:r>
              <a:r>
                <a:rPr lang="en-US" sz="1000" dirty="0"/>
                <a:t> et al, Nature 1996</a:t>
              </a:r>
            </a:p>
          </p:txBody>
        </p:sp>
        <p:sp>
          <p:nvSpPr>
            <p:cNvPr id="25618" name="TextBox 20"/>
            <p:cNvSpPr txBox="1">
              <a:spLocks noChangeArrowheads="1"/>
            </p:cNvSpPr>
            <p:nvPr/>
          </p:nvSpPr>
          <p:spPr bwMode="auto">
            <a:xfrm>
              <a:off x="4792584" y="4565446"/>
              <a:ext cx="2554414" cy="307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400"/>
                <a:t>About 30 species of foraminifera</a:t>
              </a:r>
            </a:p>
          </p:txBody>
        </p:sp>
      </p:grpSp>
      <p:grpSp>
        <p:nvGrpSpPr>
          <p:cNvPr id="25607" name="Group 5"/>
          <p:cNvGrpSpPr>
            <a:grpSpLocks/>
          </p:cNvGrpSpPr>
          <p:nvPr/>
        </p:nvGrpSpPr>
        <p:grpSpPr bwMode="auto">
          <a:xfrm>
            <a:off x="1698625" y="519114"/>
            <a:ext cx="3385652" cy="2302033"/>
            <a:chOff x="174625" y="519113"/>
            <a:chExt cx="3385981" cy="2302033"/>
          </a:xfrm>
        </p:grpSpPr>
        <p:pic>
          <p:nvPicPr>
            <p:cNvPr id="2561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625" y="805611"/>
              <a:ext cx="3385981" cy="176931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5614" name="TextBox 5"/>
            <p:cNvSpPr txBox="1">
              <a:spLocks noChangeArrowheads="1"/>
            </p:cNvSpPr>
            <p:nvPr/>
          </p:nvSpPr>
          <p:spPr bwMode="auto">
            <a:xfrm>
              <a:off x="2006931" y="2574925"/>
              <a:ext cx="14816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000"/>
                <a:t>Myers et al, Nature 2000</a:t>
              </a:r>
            </a:p>
          </p:txBody>
        </p:sp>
        <p:sp>
          <p:nvSpPr>
            <p:cNvPr id="25615" name="TextBox 1"/>
            <p:cNvSpPr txBox="1">
              <a:spLocks noChangeArrowheads="1"/>
            </p:cNvSpPr>
            <p:nvPr/>
          </p:nvSpPr>
          <p:spPr bwMode="auto">
            <a:xfrm>
              <a:off x="174625" y="519113"/>
              <a:ext cx="28157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400"/>
                <a:t>About 10.000 species of vertebrates</a:t>
              </a:r>
            </a:p>
          </p:txBody>
        </p:sp>
      </p:grpSp>
      <p:grpSp>
        <p:nvGrpSpPr>
          <p:cNvPr id="3" name="Group 2"/>
          <p:cNvGrpSpPr>
            <a:grpSpLocks/>
          </p:cNvGrpSpPr>
          <p:nvPr/>
        </p:nvGrpSpPr>
        <p:grpSpPr bwMode="auto">
          <a:xfrm>
            <a:off x="7553325" y="1066801"/>
            <a:ext cx="2781300" cy="3310097"/>
            <a:chOff x="6172200" y="1066800"/>
            <a:chExt cx="2781521" cy="3310674"/>
          </a:xfrm>
        </p:grpSpPr>
        <p:pic>
          <p:nvPicPr>
            <p:cNvPr id="25610"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74804" y="1374577"/>
              <a:ext cx="2480520" cy="2838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611" name="TextBox 24"/>
            <p:cNvSpPr txBox="1">
              <a:spLocks noChangeArrowheads="1"/>
            </p:cNvSpPr>
            <p:nvPr/>
          </p:nvSpPr>
          <p:spPr bwMode="auto">
            <a:xfrm>
              <a:off x="6172200" y="1066800"/>
              <a:ext cx="2781521" cy="3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400"/>
                <a:t>About 13.000 species of Eukaryotes</a:t>
              </a:r>
            </a:p>
          </p:txBody>
        </p:sp>
        <p:sp>
          <p:nvSpPr>
            <p:cNvPr id="25612" name="TextBox 7"/>
            <p:cNvSpPr txBox="1">
              <a:spLocks noChangeArrowheads="1"/>
            </p:cNvSpPr>
            <p:nvPr/>
          </p:nvSpPr>
          <p:spPr bwMode="auto">
            <a:xfrm>
              <a:off x="7056373" y="4131210"/>
              <a:ext cx="1627498" cy="246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000"/>
                <a:t>Tittensor et al, Nature 2010</a:t>
              </a:r>
            </a:p>
          </p:txBody>
        </p:sp>
      </p:grpSp>
      <p:sp>
        <p:nvSpPr>
          <p:cNvPr id="28" name="Title 1"/>
          <p:cNvSpPr txBox="1">
            <a:spLocks/>
          </p:cNvSpPr>
          <p:nvPr/>
        </p:nvSpPr>
        <p:spPr>
          <a:xfrm>
            <a:off x="2362200" y="2667000"/>
            <a:ext cx="7620000" cy="1600200"/>
          </a:xfrm>
          <a:prstGeom prst="rect">
            <a:avLst/>
          </a:prstGeom>
          <a:solidFill>
            <a:srgbClr val="FF0000"/>
          </a:solidFill>
        </p:spPr>
        <p:txBody>
          <a:bodyPr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z="2800" b="1" dirty="0">
                <a:effectLst>
                  <a:outerShdw blurRad="50800" dist="38100" dir="18900000" algn="bl" rotWithShape="0">
                    <a:prstClr val="black">
                      <a:alpha val="40000"/>
                    </a:prstClr>
                  </a:outerShdw>
                </a:effectLst>
              </a:rPr>
              <a:t>SO WHERE ARE THE REMAINING  8 MILLION SPECIES WE THINK EXISTS!</a:t>
            </a:r>
          </a:p>
        </p:txBody>
      </p:sp>
    </p:spTree>
    <p:extLst>
      <p:ext uri="{BB962C8B-B14F-4D97-AF65-F5344CB8AC3E}">
        <p14:creationId xmlns:p14="http://schemas.microsoft.com/office/powerpoint/2010/main" val="9573301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0278"/>
            <a:ext cx="12192000" cy="523220"/>
          </a:xfrm>
          <a:prstGeom prst="rect">
            <a:avLst/>
          </a:prstGeom>
          <a:solidFill>
            <a:schemeClr val="bg1">
              <a:lumMod val="85000"/>
            </a:schemeClr>
          </a:solidFill>
        </p:spPr>
        <p:txBody>
          <a:bodyPr wrap="square" rtlCol="0">
            <a:spAutoFit/>
          </a:bodyPr>
          <a:lstStyle/>
          <a:p>
            <a:pPr algn="ctr"/>
            <a:r>
              <a:rPr lang="en-US" sz="2800" dirty="0"/>
              <a:t>In summary</a:t>
            </a:r>
            <a:endParaRPr lang="en-CA" sz="2800" dirty="0"/>
          </a:p>
        </p:txBody>
      </p:sp>
      <p:sp>
        <p:nvSpPr>
          <p:cNvPr id="5" name="TextBox 4"/>
          <p:cNvSpPr txBox="1"/>
          <p:nvPr/>
        </p:nvSpPr>
        <p:spPr>
          <a:xfrm>
            <a:off x="171551" y="2169656"/>
            <a:ext cx="7600927" cy="461665"/>
          </a:xfrm>
          <a:prstGeom prst="rect">
            <a:avLst/>
          </a:prstGeom>
          <a:noFill/>
        </p:spPr>
        <p:txBody>
          <a:bodyPr wrap="none" rtlCol="0">
            <a:spAutoFit/>
          </a:bodyPr>
          <a:lstStyle/>
          <a:p>
            <a:r>
              <a:rPr lang="en-US" sz="2400" dirty="0"/>
              <a:t>We are not certain how many species are there in total; but</a:t>
            </a:r>
            <a:endParaRPr lang="en-CA" sz="2400" dirty="0"/>
          </a:p>
        </p:txBody>
      </p:sp>
      <p:grpSp>
        <p:nvGrpSpPr>
          <p:cNvPr id="42" name="Group 41"/>
          <p:cNvGrpSpPr/>
          <p:nvPr/>
        </p:nvGrpSpPr>
        <p:grpSpPr>
          <a:xfrm>
            <a:off x="7772478" y="2400489"/>
            <a:ext cx="4562019" cy="916633"/>
            <a:chOff x="7173268" y="1487660"/>
            <a:chExt cx="4562019" cy="916633"/>
          </a:xfrm>
        </p:grpSpPr>
        <p:sp>
          <p:nvSpPr>
            <p:cNvPr id="8" name="TextBox 7"/>
            <p:cNvSpPr txBox="1"/>
            <p:nvPr/>
          </p:nvSpPr>
          <p:spPr>
            <a:xfrm>
              <a:off x="8239009" y="1942628"/>
              <a:ext cx="3496278" cy="461665"/>
            </a:xfrm>
            <a:prstGeom prst="rect">
              <a:avLst/>
            </a:prstGeom>
            <a:noFill/>
          </p:spPr>
          <p:txBody>
            <a:bodyPr wrap="none" rtlCol="0">
              <a:spAutoFit/>
            </a:bodyPr>
            <a:lstStyle/>
            <a:p>
              <a:r>
                <a:rPr lang="en-US" sz="2400" dirty="0"/>
                <a:t>8.7 million best estimation</a:t>
              </a:r>
              <a:endParaRPr lang="en-CA" sz="2400" dirty="0"/>
            </a:p>
          </p:txBody>
        </p:sp>
        <p:cxnSp>
          <p:nvCxnSpPr>
            <p:cNvPr id="11" name="Curved Connector 10"/>
            <p:cNvCxnSpPr>
              <a:stCxn id="5" idx="3"/>
              <a:endCxn id="8" idx="1"/>
            </p:cNvCxnSpPr>
            <p:nvPr/>
          </p:nvCxnSpPr>
          <p:spPr>
            <a:xfrm>
              <a:off x="7173268" y="1487660"/>
              <a:ext cx="1065741" cy="685801"/>
            </a:xfrm>
            <a:prstGeom prst="curvedConnector3">
              <a:avLst>
                <a:gd name="adj1" fmla="val 50000"/>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7772478" y="1471075"/>
            <a:ext cx="3941540" cy="929414"/>
            <a:chOff x="7173268" y="161821"/>
            <a:chExt cx="3941540" cy="929414"/>
          </a:xfrm>
        </p:grpSpPr>
        <p:sp>
          <p:nvSpPr>
            <p:cNvPr id="7" name="TextBox 6"/>
            <p:cNvSpPr txBox="1"/>
            <p:nvPr/>
          </p:nvSpPr>
          <p:spPr>
            <a:xfrm>
              <a:off x="8331674" y="161821"/>
              <a:ext cx="2783134" cy="461665"/>
            </a:xfrm>
            <a:prstGeom prst="rect">
              <a:avLst/>
            </a:prstGeom>
            <a:noFill/>
          </p:spPr>
          <p:txBody>
            <a:bodyPr wrap="none" rtlCol="0">
              <a:spAutoFit/>
            </a:bodyPr>
            <a:lstStyle/>
            <a:p>
              <a:r>
                <a:rPr lang="en-US" sz="2400" dirty="0"/>
                <a:t>1.5 million described</a:t>
              </a:r>
              <a:endParaRPr lang="en-CA" sz="2400" dirty="0"/>
            </a:p>
          </p:txBody>
        </p:sp>
        <p:cxnSp>
          <p:nvCxnSpPr>
            <p:cNvPr id="12" name="Curved Connector 11"/>
            <p:cNvCxnSpPr>
              <a:stCxn id="5" idx="3"/>
              <a:endCxn id="7" idx="1"/>
            </p:cNvCxnSpPr>
            <p:nvPr/>
          </p:nvCxnSpPr>
          <p:spPr>
            <a:xfrm flipV="1">
              <a:off x="7173268" y="392654"/>
              <a:ext cx="1158406" cy="698581"/>
            </a:xfrm>
            <a:prstGeom prst="curvedConnector3">
              <a:avLst>
                <a:gd name="adj1" fmla="val 50000"/>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8" name="TextBox 17"/>
          <p:cNvSpPr txBox="1"/>
          <p:nvPr/>
        </p:nvSpPr>
        <p:spPr>
          <a:xfrm>
            <a:off x="161160" y="4766488"/>
            <a:ext cx="6205610" cy="461665"/>
          </a:xfrm>
          <a:prstGeom prst="rect">
            <a:avLst/>
          </a:prstGeom>
          <a:noFill/>
        </p:spPr>
        <p:txBody>
          <a:bodyPr wrap="none" rtlCol="0">
            <a:spAutoFit/>
          </a:bodyPr>
          <a:lstStyle/>
          <a:p>
            <a:r>
              <a:rPr lang="en-US" sz="2400" dirty="0"/>
              <a:t>We are also not certain of where are the species</a:t>
            </a:r>
            <a:endParaRPr lang="en-CA" sz="2400" dirty="0"/>
          </a:p>
        </p:txBody>
      </p:sp>
      <p:grpSp>
        <p:nvGrpSpPr>
          <p:cNvPr id="43" name="Group 42"/>
          <p:cNvGrpSpPr/>
          <p:nvPr/>
        </p:nvGrpSpPr>
        <p:grpSpPr>
          <a:xfrm>
            <a:off x="6366770" y="4114155"/>
            <a:ext cx="3517415" cy="883166"/>
            <a:chOff x="5301422" y="2804901"/>
            <a:chExt cx="3517415" cy="883166"/>
          </a:xfrm>
        </p:grpSpPr>
        <p:sp>
          <p:nvSpPr>
            <p:cNvPr id="19" name="TextBox 18"/>
            <p:cNvSpPr txBox="1"/>
            <p:nvPr/>
          </p:nvSpPr>
          <p:spPr>
            <a:xfrm>
              <a:off x="6057055" y="2804901"/>
              <a:ext cx="2761782" cy="461665"/>
            </a:xfrm>
            <a:prstGeom prst="rect">
              <a:avLst/>
            </a:prstGeom>
            <a:noFill/>
          </p:spPr>
          <p:txBody>
            <a:bodyPr wrap="none" rtlCol="0">
              <a:spAutoFit/>
            </a:bodyPr>
            <a:lstStyle/>
            <a:p>
              <a:r>
                <a:rPr lang="en-US" sz="2400" dirty="0"/>
                <a:t>Data standardization</a:t>
              </a:r>
              <a:endParaRPr lang="en-CA" sz="2400" dirty="0"/>
            </a:p>
          </p:txBody>
        </p:sp>
        <p:cxnSp>
          <p:nvCxnSpPr>
            <p:cNvPr id="20" name="Curved Connector 19"/>
            <p:cNvCxnSpPr>
              <a:stCxn id="18" idx="3"/>
              <a:endCxn id="19" idx="1"/>
            </p:cNvCxnSpPr>
            <p:nvPr/>
          </p:nvCxnSpPr>
          <p:spPr>
            <a:xfrm flipV="1">
              <a:off x="5301422" y="3035734"/>
              <a:ext cx="755633" cy="652333"/>
            </a:xfrm>
            <a:prstGeom prst="curvedConnector3">
              <a:avLst>
                <a:gd name="adj1" fmla="val 50000"/>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a:off x="6366770" y="4587235"/>
            <a:ext cx="5198312" cy="830997"/>
            <a:chOff x="5270599" y="3277980"/>
            <a:chExt cx="5198312" cy="830997"/>
          </a:xfrm>
        </p:grpSpPr>
        <p:sp>
          <p:nvSpPr>
            <p:cNvPr id="21" name="TextBox 20"/>
            <p:cNvSpPr txBox="1"/>
            <p:nvPr/>
          </p:nvSpPr>
          <p:spPr>
            <a:xfrm>
              <a:off x="6025532" y="3277980"/>
              <a:ext cx="4443379" cy="830997"/>
            </a:xfrm>
            <a:prstGeom prst="rect">
              <a:avLst/>
            </a:prstGeom>
            <a:noFill/>
          </p:spPr>
          <p:txBody>
            <a:bodyPr wrap="square" rtlCol="0">
              <a:spAutoFit/>
            </a:bodyPr>
            <a:lstStyle/>
            <a:p>
              <a:r>
                <a:rPr lang="en-US" sz="2400" dirty="0"/>
                <a:t>Overestimation of patterns with current data</a:t>
              </a:r>
              <a:endParaRPr lang="en-CA" sz="2400" dirty="0"/>
            </a:p>
          </p:txBody>
        </p:sp>
        <p:cxnSp>
          <p:nvCxnSpPr>
            <p:cNvPr id="22" name="Curved Connector 21"/>
            <p:cNvCxnSpPr>
              <a:cxnSpLocks/>
              <a:stCxn id="18" idx="3"/>
              <a:endCxn id="21" idx="1"/>
            </p:cNvCxnSpPr>
            <p:nvPr/>
          </p:nvCxnSpPr>
          <p:spPr>
            <a:xfrm>
              <a:off x="5270599" y="3688066"/>
              <a:ext cx="754933" cy="5413"/>
            </a:xfrm>
            <a:prstGeom prst="curvedConnector3">
              <a:avLst>
                <a:gd name="adj1" fmla="val 50000"/>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6366770" y="4997321"/>
            <a:ext cx="4303860" cy="918865"/>
            <a:chOff x="5278887" y="4096045"/>
            <a:chExt cx="4303860" cy="918865"/>
          </a:xfrm>
        </p:grpSpPr>
        <p:sp>
          <p:nvSpPr>
            <p:cNvPr id="24" name="TextBox 23"/>
            <p:cNvSpPr txBox="1"/>
            <p:nvPr/>
          </p:nvSpPr>
          <p:spPr>
            <a:xfrm>
              <a:off x="6141933" y="4553245"/>
              <a:ext cx="3440814" cy="461665"/>
            </a:xfrm>
            <a:prstGeom prst="rect">
              <a:avLst/>
            </a:prstGeom>
            <a:noFill/>
          </p:spPr>
          <p:txBody>
            <a:bodyPr wrap="none" rtlCol="0">
              <a:spAutoFit/>
            </a:bodyPr>
            <a:lstStyle/>
            <a:p>
              <a:r>
                <a:rPr lang="en-US" sz="2400" dirty="0"/>
                <a:t>We lack considerable data</a:t>
              </a:r>
              <a:endParaRPr lang="en-CA" sz="2400" dirty="0"/>
            </a:p>
          </p:txBody>
        </p:sp>
        <p:cxnSp>
          <p:nvCxnSpPr>
            <p:cNvPr id="25" name="Curved Connector 24"/>
            <p:cNvCxnSpPr>
              <a:stCxn id="18" idx="3"/>
              <a:endCxn id="24" idx="1"/>
            </p:cNvCxnSpPr>
            <p:nvPr/>
          </p:nvCxnSpPr>
          <p:spPr>
            <a:xfrm>
              <a:off x="5278887" y="4096045"/>
              <a:ext cx="863046" cy="688033"/>
            </a:xfrm>
            <a:prstGeom prst="curvedConnector3">
              <a:avLst>
                <a:gd name="adj1" fmla="val 50000"/>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25375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wipe(left)">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wipe(left)">
                                      <p:cBhvr>
                                        <p:cTn id="25" dur="500"/>
                                        <p:tgtEl>
                                          <p:spTgt spid="4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wipe(left)">
                                      <p:cBhvr>
                                        <p:cTn id="30" dur="500"/>
                                        <p:tgtEl>
                                          <p:spTgt spid="4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wipe(left)">
                                      <p:cBhvr>
                                        <p:cTn id="3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76200"/>
            <a:ext cx="2395538" cy="667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7"/>
          <p:cNvSpPr txBox="1">
            <a:spLocks noChangeArrowheads="1"/>
          </p:cNvSpPr>
          <p:nvPr/>
        </p:nvSpPr>
        <p:spPr bwMode="auto">
          <a:xfrm>
            <a:off x="9804487" y="6581001"/>
            <a:ext cx="23875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1200" dirty="0"/>
              <a:t>Baillie et al 2004, 2004 IUCN report</a:t>
            </a:r>
          </a:p>
        </p:txBody>
      </p:sp>
    </p:spTree>
    <p:extLst>
      <p:ext uri="{BB962C8B-B14F-4D97-AF65-F5344CB8AC3E}">
        <p14:creationId xmlns:p14="http://schemas.microsoft.com/office/powerpoint/2010/main" val="529938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1533526" y="0"/>
            <a:ext cx="55058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2800" b="1" dirty="0"/>
              <a:t>But how many species are there?: </a:t>
            </a:r>
          </a:p>
        </p:txBody>
      </p:sp>
      <p:sp>
        <p:nvSpPr>
          <p:cNvPr id="5" name="TextBox 3"/>
          <p:cNvSpPr txBox="1">
            <a:spLocks noChangeArrowheads="1"/>
          </p:cNvSpPr>
          <p:nvPr/>
        </p:nvSpPr>
        <p:spPr bwMode="auto">
          <a:xfrm>
            <a:off x="6724851" y="63150"/>
            <a:ext cx="1715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2400" dirty="0"/>
              <a:t>Direct count</a:t>
            </a:r>
          </a:p>
        </p:txBody>
      </p:sp>
      <p:sp>
        <p:nvSpPr>
          <p:cNvPr id="6" name="TextBox 5"/>
          <p:cNvSpPr txBox="1">
            <a:spLocks noChangeArrowheads="1"/>
          </p:cNvSpPr>
          <p:nvPr/>
        </p:nvSpPr>
        <p:spPr bwMode="auto">
          <a:xfrm>
            <a:off x="813527" y="895934"/>
            <a:ext cx="35147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b="1" dirty="0">
                <a:solidFill>
                  <a:srgbClr val="FF0000"/>
                </a:solidFill>
              </a:rPr>
              <a:t>Directly we do not even know how many species have been described</a:t>
            </a:r>
          </a:p>
        </p:txBody>
      </p:sp>
      <p:grpSp>
        <p:nvGrpSpPr>
          <p:cNvPr id="7" name="Group 6"/>
          <p:cNvGrpSpPr/>
          <p:nvPr/>
        </p:nvGrpSpPr>
        <p:grpSpPr>
          <a:xfrm>
            <a:off x="233045" y="675933"/>
            <a:ext cx="11020310" cy="6182067"/>
            <a:chOff x="2526526" y="1135719"/>
            <a:chExt cx="4834763" cy="4663830"/>
          </a:xfrm>
        </p:grpSpPr>
        <p:sp>
          <p:nvSpPr>
            <p:cNvPr id="8" name="TextBox 18"/>
            <p:cNvSpPr txBox="1">
              <a:spLocks noChangeArrowheads="1"/>
            </p:cNvSpPr>
            <p:nvPr/>
          </p:nvSpPr>
          <p:spPr bwMode="auto">
            <a:xfrm>
              <a:off x="2526526" y="5522550"/>
              <a:ext cx="20417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200" dirty="0"/>
                <a:t>Mora et al., </a:t>
              </a:r>
              <a:r>
                <a:rPr lang="en-US" sz="1200" dirty="0" err="1"/>
                <a:t>Plos</a:t>
              </a:r>
              <a:r>
                <a:rPr lang="en-US" sz="1200" dirty="0"/>
                <a:t> Biology 2011</a:t>
              </a:r>
            </a:p>
          </p:txBody>
        </p:sp>
        <p:pic>
          <p:nvPicPr>
            <p:cNvPr id="9"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99756" y="1135719"/>
              <a:ext cx="2461533" cy="4075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20572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extBox 3"/>
          <p:cNvSpPr txBox="1">
            <a:spLocks noChangeArrowheads="1"/>
          </p:cNvSpPr>
          <p:nvPr/>
        </p:nvSpPr>
        <p:spPr bwMode="auto">
          <a:xfrm>
            <a:off x="1533526" y="0"/>
            <a:ext cx="55058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2800" b="1" dirty="0"/>
              <a:t>But how many species are there?: </a:t>
            </a:r>
          </a:p>
        </p:txBody>
      </p:sp>
      <p:sp>
        <p:nvSpPr>
          <p:cNvPr id="10244" name="Rectangle 6"/>
          <p:cNvSpPr>
            <a:spLocks noChangeArrowheads="1"/>
          </p:cNvSpPr>
          <p:nvPr/>
        </p:nvSpPr>
        <p:spPr bwMode="auto">
          <a:xfrm>
            <a:off x="942110" y="2324845"/>
            <a:ext cx="82630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dirty="0">
                <a:latin typeface="Calibri" pitchFamily="34" charset="0"/>
              </a:rPr>
              <a:t>Raven (Bull. </a:t>
            </a:r>
            <a:r>
              <a:rPr lang="en-US" sz="2400" dirty="0" err="1">
                <a:latin typeface="Calibri" pitchFamily="34" charset="0"/>
              </a:rPr>
              <a:t>Entomol</a:t>
            </a:r>
            <a:r>
              <a:rPr lang="en-US" sz="2400" dirty="0">
                <a:latin typeface="Calibri" pitchFamily="34" charset="0"/>
              </a:rPr>
              <a:t>. Am. 1983) between 3 and 5 million species</a:t>
            </a:r>
          </a:p>
        </p:txBody>
      </p:sp>
      <p:sp>
        <p:nvSpPr>
          <p:cNvPr id="10245" name="TextBox 7"/>
          <p:cNvSpPr txBox="1">
            <a:spLocks noChangeArrowheads="1"/>
          </p:cNvSpPr>
          <p:nvPr/>
        </p:nvSpPr>
        <p:spPr bwMode="auto">
          <a:xfrm>
            <a:off x="2961410" y="2896345"/>
            <a:ext cx="752712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FontTx/>
              <a:buAutoNum type="arabicPeriod"/>
            </a:pPr>
            <a:r>
              <a:rPr lang="en-US" sz="2400" dirty="0"/>
              <a:t>About 1.5 million species have been described</a:t>
            </a:r>
          </a:p>
          <a:p>
            <a:pPr>
              <a:buFontTx/>
              <a:buAutoNum type="arabicPeriod"/>
            </a:pPr>
            <a:r>
              <a:rPr lang="en-US" sz="2400" dirty="0"/>
              <a:t>2/3 occur in temperate regions</a:t>
            </a:r>
          </a:p>
          <a:p>
            <a:pPr>
              <a:buFontTx/>
              <a:buAutoNum type="arabicPeriod"/>
            </a:pPr>
            <a:r>
              <a:rPr lang="en-US" sz="2400" dirty="0"/>
              <a:t>The ratio of temperate to tropical regions is about 1 to 2</a:t>
            </a:r>
          </a:p>
        </p:txBody>
      </p:sp>
      <p:grpSp>
        <p:nvGrpSpPr>
          <p:cNvPr id="10253" name="Group 13"/>
          <p:cNvGrpSpPr>
            <a:grpSpLocks/>
          </p:cNvGrpSpPr>
          <p:nvPr/>
        </p:nvGrpSpPr>
        <p:grpSpPr bwMode="auto">
          <a:xfrm>
            <a:off x="4076700" y="4149334"/>
            <a:ext cx="3027363" cy="1139825"/>
            <a:chOff x="1392" y="1585"/>
            <a:chExt cx="1907" cy="718"/>
          </a:xfrm>
        </p:grpSpPr>
        <p:cxnSp>
          <p:nvCxnSpPr>
            <p:cNvPr id="10" name="Straight Arrow Connector 9"/>
            <p:cNvCxnSpPr>
              <a:cxnSpLocks/>
            </p:cNvCxnSpPr>
            <p:nvPr/>
          </p:nvCxnSpPr>
          <p:spPr>
            <a:xfrm>
              <a:off x="2305" y="1585"/>
              <a:ext cx="0" cy="482"/>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0247" name="Rectangle 10"/>
            <p:cNvSpPr>
              <a:spLocks noChangeArrowheads="1"/>
            </p:cNvSpPr>
            <p:nvPr/>
          </p:nvSpPr>
          <p:spPr bwMode="auto">
            <a:xfrm>
              <a:off x="1392" y="2012"/>
              <a:ext cx="190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dirty="0">
                  <a:latin typeface="Calibri" pitchFamily="34" charset="0"/>
                </a:rPr>
                <a:t>3 to 4.5 million species</a:t>
              </a:r>
            </a:p>
          </p:txBody>
        </p:sp>
      </p:grpSp>
      <p:sp>
        <p:nvSpPr>
          <p:cNvPr id="10248" name="TextBox 11"/>
          <p:cNvSpPr txBox="1">
            <a:spLocks noChangeArrowheads="1"/>
          </p:cNvSpPr>
          <p:nvPr/>
        </p:nvSpPr>
        <p:spPr bwMode="auto">
          <a:xfrm>
            <a:off x="5652656" y="4158137"/>
            <a:ext cx="55672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2400" dirty="0">
                <a:solidFill>
                  <a:srgbClr val="FF0000"/>
                </a:solidFill>
              </a:rPr>
              <a:t>Does not include bacteria and other micros</a:t>
            </a:r>
          </a:p>
        </p:txBody>
      </p:sp>
      <p:sp>
        <p:nvSpPr>
          <p:cNvPr id="15" name="TextBox 3"/>
          <p:cNvSpPr txBox="1">
            <a:spLocks noChangeArrowheads="1"/>
          </p:cNvSpPr>
          <p:nvPr/>
        </p:nvSpPr>
        <p:spPr bwMode="auto">
          <a:xfrm>
            <a:off x="3693138" y="647912"/>
            <a:ext cx="40016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2400" dirty="0"/>
              <a:t>Biodiversity patterns approach</a:t>
            </a:r>
          </a:p>
        </p:txBody>
      </p:sp>
      <p:sp>
        <p:nvSpPr>
          <p:cNvPr id="17" name="TextBox 3"/>
          <p:cNvSpPr txBox="1">
            <a:spLocks noChangeArrowheads="1"/>
          </p:cNvSpPr>
          <p:nvPr/>
        </p:nvSpPr>
        <p:spPr bwMode="auto">
          <a:xfrm>
            <a:off x="6724852" y="63150"/>
            <a:ext cx="19272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2400" dirty="0"/>
              <a:t>Indirect count</a:t>
            </a:r>
          </a:p>
        </p:txBody>
      </p:sp>
    </p:spTree>
    <p:extLst>
      <p:ext uri="{BB962C8B-B14F-4D97-AF65-F5344CB8AC3E}">
        <p14:creationId xmlns:p14="http://schemas.microsoft.com/office/powerpoint/2010/main" val="15757780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2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2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5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p:bldP spid="10245" grpId="0"/>
      <p:bldP spid="10248" grpId="0"/>
      <p:bldP spid="15"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extBox 3"/>
          <p:cNvSpPr txBox="1">
            <a:spLocks noChangeArrowheads="1"/>
          </p:cNvSpPr>
          <p:nvPr/>
        </p:nvSpPr>
        <p:spPr bwMode="auto">
          <a:xfrm>
            <a:off x="1533526" y="0"/>
            <a:ext cx="55058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2800" b="1" dirty="0"/>
              <a:t>But how many species are there?: </a:t>
            </a:r>
          </a:p>
        </p:txBody>
      </p:sp>
      <p:grpSp>
        <p:nvGrpSpPr>
          <p:cNvPr id="10252" name="Group 12"/>
          <p:cNvGrpSpPr>
            <a:grpSpLocks/>
          </p:cNvGrpSpPr>
          <p:nvPr/>
        </p:nvGrpSpPr>
        <p:grpSpPr bwMode="auto">
          <a:xfrm>
            <a:off x="550863" y="938214"/>
            <a:ext cx="10088564" cy="5775326"/>
            <a:chOff x="-613" y="591"/>
            <a:chExt cx="6355" cy="3638"/>
          </a:xfrm>
        </p:grpSpPr>
        <p:pic>
          <p:nvPicPr>
            <p:cNvPr id="10242"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 y="938"/>
              <a:ext cx="4097" cy="3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9" name="Rectangle 13"/>
            <p:cNvSpPr>
              <a:spLocks noChangeArrowheads="1"/>
            </p:cNvSpPr>
            <p:nvPr/>
          </p:nvSpPr>
          <p:spPr bwMode="auto">
            <a:xfrm>
              <a:off x="1388" y="591"/>
              <a:ext cx="435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dirty="0">
                  <a:latin typeface="Calibri" pitchFamily="34" charset="0"/>
                </a:rPr>
                <a:t>May (Nature 1988) between 10 and 50 million species</a:t>
              </a:r>
            </a:p>
          </p:txBody>
        </p:sp>
        <p:sp>
          <p:nvSpPr>
            <p:cNvPr id="10250" name="TextBox 14"/>
            <p:cNvSpPr txBox="1">
              <a:spLocks noChangeArrowheads="1"/>
            </p:cNvSpPr>
            <p:nvPr/>
          </p:nvSpPr>
          <p:spPr bwMode="auto">
            <a:xfrm>
              <a:off x="977" y="1538"/>
              <a:ext cx="354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2400">
                  <a:solidFill>
                    <a:srgbClr val="FF0000"/>
                  </a:solidFill>
                </a:rPr>
                <a:t>Uncertainty on the number of small species</a:t>
              </a:r>
            </a:p>
          </p:txBody>
        </p:sp>
        <p:sp>
          <p:nvSpPr>
            <p:cNvPr id="16" name="Freeform 15"/>
            <p:cNvSpPr/>
            <p:nvPr/>
          </p:nvSpPr>
          <p:spPr>
            <a:xfrm flipH="1">
              <a:off x="-31" y="1490"/>
              <a:ext cx="1000" cy="180"/>
            </a:xfrm>
            <a:custGeom>
              <a:avLst/>
              <a:gdLst>
                <a:gd name="connsiteX0" fmla="*/ 0 w 1945843"/>
                <a:gd name="connsiteY0" fmla="*/ 147524 h 286513"/>
                <a:gd name="connsiteX1" fmla="*/ 1228954 w 1945843"/>
                <a:gd name="connsiteY1" fmla="*/ 23165 h 286513"/>
                <a:gd name="connsiteX2" fmla="*/ 1945843 w 1945843"/>
                <a:gd name="connsiteY2" fmla="*/ 286513 h 286513"/>
              </a:gdLst>
              <a:ahLst/>
              <a:cxnLst>
                <a:cxn ang="0">
                  <a:pos x="connsiteX0" y="connsiteY0"/>
                </a:cxn>
                <a:cxn ang="0">
                  <a:pos x="connsiteX1" y="connsiteY1"/>
                </a:cxn>
                <a:cxn ang="0">
                  <a:pos x="connsiteX2" y="connsiteY2"/>
                </a:cxn>
              </a:cxnLst>
              <a:rect l="l" t="t" r="r" b="b"/>
              <a:pathLst>
                <a:path w="1945843" h="286513">
                  <a:moveTo>
                    <a:pt x="0" y="147524"/>
                  </a:moveTo>
                  <a:cubicBezTo>
                    <a:pt x="452323" y="73762"/>
                    <a:pt x="904647" y="0"/>
                    <a:pt x="1228954" y="23165"/>
                  </a:cubicBezTo>
                  <a:cubicBezTo>
                    <a:pt x="1553261" y="46330"/>
                    <a:pt x="1749552" y="166421"/>
                    <a:pt x="1945843" y="286513"/>
                  </a:cubicBezTo>
                </a:path>
              </a:pathLst>
            </a:cu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2400"/>
            </a:p>
          </p:txBody>
        </p:sp>
      </p:grpSp>
      <p:sp>
        <p:nvSpPr>
          <p:cNvPr id="15" name="TextBox 3"/>
          <p:cNvSpPr txBox="1">
            <a:spLocks noChangeArrowheads="1"/>
          </p:cNvSpPr>
          <p:nvPr/>
        </p:nvSpPr>
        <p:spPr bwMode="auto">
          <a:xfrm>
            <a:off x="3713920" y="481658"/>
            <a:ext cx="40016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2400" dirty="0"/>
              <a:t>Biodiversity patterns approach</a:t>
            </a:r>
          </a:p>
        </p:txBody>
      </p:sp>
      <p:sp>
        <p:nvSpPr>
          <p:cNvPr id="17" name="TextBox 3"/>
          <p:cNvSpPr txBox="1">
            <a:spLocks noChangeArrowheads="1"/>
          </p:cNvSpPr>
          <p:nvPr/>
        </p:nvSpPr>
        <p:spPr bwMode="auto">
          <a:xfrm>
            <a:off x="6724852" y="63150"/>
            <a:ext cx="19272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2400" dirty="0"/>
              <a:t>Indirect count</a:t>
            </a:r>
          </a:p>
        </p:txBody>
      </p:sp>
    </p:spTree>
    <p:extLst>
      <p:ext uri="{BB962C8B-B14F-4D97-AF65-F5344CB8AC3E}">
        <p14:creationId xmlns:p14="http://schemas.microsoft.com/office/powerpoint/2010/main" val="14266446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2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987136" y="990601"/>
            <a:ext cx="8918864" cy="5359630"/>
            <a:chOff x="-536864" y="990600"/>
            <a:chExt cx="8918864" cy="5359630"/>
          </a:xfrm>
        </p:grpSpPr>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864" y="2265680"/>
              <a:ext cx="3280064" cy="40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Rectangle 5"/>
            <p:cNvSpPr>
              <a:spLocks noChangeArrowheads="1"/>
            </p:cNvSpPr>
            <p:nvPr/>
          </p:nvSpPr>
          <p:spPr bwMode="auto">
            <a:xfrm>
              <a:off x="609600" y="990600"/>
              <a:ext cx="7772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dirty="0" err="1">
                  <a:latin typeface="Calibri" pitchFamily="34" charset="0"/>
                </a:rPr>
                <a:t>Grassle</a:t>
              </a:r>
              <a:r>
                <a:rPr lang="en-US" dirty="0">
                  <a:latin typeface="Calibri" pitchFamily="34" charset="0"/>
                </a:rPr>
                <a:t> &amp; </a:t>
              </a:r>
              <a:r>
                <a:rPr lang="en-US" dirty="0" err="1">
                  <a:latin typeface="Calibri" pitchFamily="34" charset="0"/>
                </a:rPr>
                <a:t>Maciolek</a:t>
              </a:r>
              <a:r>
                <a:rPr lang="en-US" dirty="0">
                  <a:latin typeface="Calibri" pitchFamily="34" charset="0"/>
                </a:rPr>
                <a:t> (Amer. Nat. 1992) 10 million species; although only ~300.000 have been described</a:t>
              </a:r>
            </a:p>
          </p:txBody>
        </p:sp>
      </p:grpSp>
      <p:pic>
        <p:nvPicPr>
          <p:cNvPr id="1126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863" y="3308668"/>
            <a:ext cx="2525712" cy="348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p:cNvGrpSpPr/>
          <p:nvPr/>
        </p:nvGrpSpPr>
        <p:grpSpPr>
          <a:xfrm>
            <a:off x="4741863" y="2795210"/>
            <a:ext cx="5890576" cy="742058"/>
            <a:chOff x="3217863" y="2358330"/>
            <a:chExt cx="5890576" cy="742058"/>
          </a:xfrm>
        </p:grpSpPr>
        <p:sp>
          <p:nvSpPr>
            <p:cNvPr id="8" name="Freeform 7"/>
            <p:cNvSpPr/>
            <p:nvPr/>
          </p:nvSpPr>
          <p:spPr>
            <a:xfrm>
              <a:off x="5562600" y="2743200"/>
              <a:ext cx="1746250" cy="357188"/>
            </a:xfrm>
            <a:custGeom>
              <a:avLst/>
              <a:gdLst>
                <a:gd name="connsiteX0" fmla="*/ 0 w 1746668"/>
                <a:gd name="connsiteY0" fmla="*/ 356817 h 356817"/>
                <a:gd name="connsiteX1" fmla="*/ 657054 w 1746668"/>
                <a:gd name="connsiteY1" fmla="*/ 143274 h 356817"/>
                <a:gd name="connsiteX2" fmla="*/ 1352436 w 1746668"/>
                <a:gd name="connsiteY2" fmla="*/ 22814 h 356817"/>
                <a:gd name="connsiteX3" fmla="*/ 1746668 w 1746668"/>
                <a:gd name="connsiteY3" fmla="*/ 6388 h 356817"/>
              </a:gdLst>
              <a:ahLst/>
              <a:cxnLst>
                <a:cxn ang="0">
                  <a:pos x="connsiteX0" y="connsiteY0"/>
                </a:cxn>
                <a:cxn ang="0">
                  <a:pos x="connsiteX1" y="connsiteY1"/>
                </a:cxn>
                <a:cxn ang="0">
                  <a:pos x="connsiteX2" y="connsiteY2"/>
                </a:cxn>
                <a:cxn ang="0">
                  <a:pos x="connsiteX3" y="connsiteY3"/>
                </a:cxn>
              </a:cxnLst>
              <a:rect l="l" t="t" r="r" b="b"/>
              <a:pathLst>
                <a:path w="1746668" h="356817">
                  <a:moveTo>
                    <a:pt x="0" y="356817"/>
                  </a:moveTo>
                  <a:cubicBezTo>
                    <a:pt x="215824" y="277879"/>
                    <a:pt x="431648" y="198941"/>
                    <a:pt x="657054" y="143274"/>
                  </a:cubicBezTo>
                  <a:cubicBezTo>
                    <a:pt x="882460" y="87607"/>
                    <a:pt x="1170834" y="45628"/>
                    <a:pt x="1352436" y="22814"/>
                  </a:cubicBezTo>
                  <a:cubicBezTo>
                    <a:pt x="1534038" y="0"/>
                    <a:pt x="1640353" y="3194"/>
                    <a:pt x="1746668" y="6388"/>
                  </a:cubicBezTo>
                </a:path>
              </a:pathLst>
            </a:cu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1271" name="TextBox 8"/>
            <p:cNvSpPr txBox="1">
              <a:spLocks noChangeArrowheads="1"/>
            </p:cNvSpPr>
            <p:nvPr/>
          </p:nvSpPr>
          <p:spPr bwMode="auto">
            <a:xfrm>
              <a:off x="3217863" y="2358330"/>
              <a:ext cx="58905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dirty="0"/>
                <a:t>Extrapolated to the world’s deep sea floor area=100 million</a:t>
              </a:r>
            </a:p>
          </p:txBody>
        </p:sp>
      </p:grpSp>
      <p:sp>
        <p:nvSpPr>
          <p:cNvPr id="3" name="Cloud Callout 2"/>
          <p:cNvSpPr/>
          <p:nvPr/>
        </p:nvSpPr>
        <p:spPr>
          <a:xfrm>
            <a:off x="7086601" y="1443356"/>
            <a:ext cx="3545839" cy="1201103"/>
          </a:xfrm>
          <a:prstGeom prst="cloudCallout">
            <a:avLst>
              <a:gd name="adj1" fmla="val -19444"/>
              <a:gd name="adj2" fmla="val 658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But to be conservative they suggested about 10 million</a:t>
            </a:r>
            <a:endParaRPr lang="en-CA" b="1" dirty="0"/>
          </a:p>
        </p:txBody>
      </p:sp>
      <p:sp>
        <p:nvSpPr>
          <p:cNvPr id="11" name="TextBox 3"/>
          <p:cNvSpPr txBox="1">
            <a:spLocks noChangeArrowheads="1"/>
          </p:cNvSpPr>
          <p:nvPr/>
        </p:nvSpPr>
        <p:spPr bwMode="auto">
          <a:xfrm>
            <a:off x="1533526" y="0"/>
            <a:ext cx="55058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2800" b="1" dirty="0"/>
              <a:t>But how many species are there?: </a:t>
            </a:r>
          </a:p>
        </p:txBody>
      </p:sp>
      <p:sp>
        <p:nvSpPr>
          <p:cNvPr id="12" name="TextBox 3"/>
          <p:cNvSpPr txBox="1">
            <a:spLocks noChangeArrowheads="1"/>
          </p:cNvSpPr>
          <p:nvPr/>
        </p:nvSpPr>
        <p:spPr bwMode="auto">
          <a:xfrm>
            <a:off x="4190270" y="523221"/>
            <a:ext cx="34343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2400" dirty="0"/>
              <a:t>Species-area relationships</a:t>
            </a:r>
          </a:p>
        </p:txBody>
      </p:sp>
      <p:sp>
        <p:nvSpPr>
          <p:cNvPr id="13" name="TextBox 3"/>
          <p:cNvSpPr txBox="1">
            <a:spLocks noChangeArrowheads="1"/>
          </p:cNvSpPr>
          <p:nvPr/>
        </p:nvSpPr>
        <p:spPr bwMode="auto">
          <a:xfrm>
            <a:off x="6724852" y="63150"/>
            <a:ext cx="19272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2400" dirty="0"/>
              <a:t>Indirect count</a:t>
            </a:r>
          </a:p>
        </p:txBody>
      </p:sp>
    </p:spTree>
    <p:extLst>
      <p:ext uri="{BB962C8B-B14F-4D97-AF65-F5344CB8AC3E}">
        <p14:creationId xmlns:p14="http://schemas.microsoft.com/office/powerpoint/2010/main" val="355212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1744523" y="1284089"/>
            <a:ext cx="1370081" cy="2466926"/>
            <a:chOff x="220522" y="1284089"/>
            <a:chExt cx="1370081" cy="2466926"/>
          </a:xfrm>
        </p:grpSpPr>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522" y="1284089"/>
              <a:ext cx="1370081" cy="2466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8" name="Straight Connector 37"/>
            <p:cNvCxnSpPr/>
            <p:nvPr/>
          </p:nvCxnSpPr>
          <p:spPr>
            <a:xfrm>
              <a:off x="292827" y="2370307"/>
              <a:ext cx="1076499" cy="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sp>
        <p:nvSpPr>
          <p:cNvPr id="11" name="TextBox 3"/>
          <p:cNvSpPr txBox="1">
            <a:spLocks noChangeArrowheads="1"/>
          </p:cNvSpPr>
          <p:nvPr/>
        </p:nvSpPr>
        <p:spPr bwMode="auto">
          <a:xfrm>
            <a:off x="1533526" y="0"/>
            <a:ext cx="55058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2800" b="1" dirty="0"/>
              <a:t>But how many species are there?: </a:t>
            </a:r>
          </a:p>
        </p:txBody>
      </p:sp>
      <p:sp>
        <p:nvSpPr>
          <p:cNvPr id="12" name="TextBox 3"/>
          <p:cNvSpPr txBox="1">
            <a:spLocks noChangeArrowheads="1"/>
          </p:cNvSpPr>
          <p:nvPr/>
        </p:nvSpPr>
        <p:spPr bwMode="auto">
          <a:xfrm>
            <a:off x="2941967" y="592911"/>
            <a:ext cx="62574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2400" dirty="0"/>
              <a:t>Biodiversity ratios: Erwin(Bull Ent Soc Am 1983)</a:t>
            </a:r>
          </a:p>
        </p:txBody>
      </p:sp>
      <p:sp>
        <p:nvSpPr>
          <p:cNvPr id="13" name="TextBox 3"/>
          <p:cNvSpPr txBox="1">
            <a:spLocks noChangeArrowheads="1"/>
          </p:cNvSpPr>
          <p:nvPr/>
        </p:nvSpPr>
        <p:spPr bwMode="auto">
          <a:xfrm>
            <a:off x="6724852" y="63150"/>
            <a:ext cx="19272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2400" dirty="0"/>
              <a:t>Indirect count</a:t>
            </a:r>
          </a:p>
        </p:txBody>
      </p:sp>
      <p:grpSp>
        <p:nvGrpSpPr>
          <p:cNvPr id="10" name="Group 9"/>
          <p:cNvGrpSpPr/>
          <p:nvPr/>
        </p:nvGrpSpPr>
        <p:grpSpPr>
          <a:xfrm>
            <a:off x="2963693" y="1052870"/>
            <a:ext cx="8235043" cy="999190"/>
            <a:chOff x="1439693" y="1052869"/>
            <a:chExt cx="8235043" cy="999190"/>
          </a:xfrm>
        </p:grpSpPr>
        <p:pic>
          <p:nvPicPr>
            <p:cNvPr id="307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61632" y="1454559"/>
              <a:ext cx="482492" cy="59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eform 4"/>
            <p:cNvSpPr/>
            <p:nvPr/>
          </p:nvSpPr>
          <p:spPr>
            <a:xfrm>
              <a:off x="1439693" y="1454559"/>
              <a:ext cx="1507788" cy="208352"/>
            </a:xfrm>
            <a:custGeom>
              <a:avLst/>
              <a:gdLst>
                <a:gd name="connsiteX0" fmla="*/ 0 w 1507788"/>
                <a:gd name="connsiteY0" fmla="*/ 188897 h 208352"/>
                <a:gd name="connsiteX1" fmla="*/ 496111 w 1507788"/>
                <a:gd name="connsiteY1" fmla="*/ 13799 h 208352"/>
                <a:gd name="connsiteX2" fmla="*/ 1079771 w 1507788"/>
                <a:gd name="connsiteY2" fmla="*/ 33254 h 208352"/>
                <a:gd name="connsiteX3" fmla="*/ 1507788 w 1507788"/>
                <a:gd name="connsiteY3" fmla="*/ 208352 h 208352"/>
              </a:gdLst>
              <a:ahLst/>
              <a:cxnLst>
                <a:cxn ang="0">
                  <a:pos x="connsiteX0" y="connsiteY0"/>
                </a:cxn>
                <a:cxn ang="0">
                  <a:pos x="connsiteX1" y="connsiteY1"/>
                </a:cxn>
                <a:cxn ang="0">
                  <a:pos x="connsiteX2" y="connsiteY2"/>
                </a:cxn>
                <a:cxn ang="0">
                  <a:pos x="connsiteX3" y="connsiteY3"/>
                </a:cxn>
              </a:cxnLst>
              <a:rect l="l" t="t" r="r" b="b"/>
              <a:pathLst>
                <a:path w="1507788" h="208352">
                  <a:moveTo>
                    <a:pt x="0" y="188897"/>
                  </a:moveTo>
                  <a:cubicBezTo>
                    <a:pt x="158074" y="114318"/>
                    <a:pt x="316149" y="39739"/>
                    <a:pt x="496111" y="13799"/>
                  </a:cubicBezTo>
                  <a:cubicBezTo>
                    <a:pt x="676073" y="-12141"/>
                    <a:pt x="911158" y="829"/>
                    <a:pt x="1079771" y="33254"/>
                  </a:cubicBezTo>
                  <a:cubicBezTo>
                    <a:pt x="1248384" y="65679"/>
                    <a:pt x="1378086" y="137015"/>
                    <a:pt x="1507788" y="208352"/>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TextBox 3"/>
            <p:cNvSpPr txBox="1">
              <a:spLocks noChangeArrowheads="1"/>
            </p:cNvSpPr>
            <p:nvPr/>
          </p:nvSpPr>
          <p:spPr bwMode="auto">
            <a:xfrm>
              <a:off x="1854005" y="1052869"/>
              <a:ext cx="7820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2400" dirty="0"/>
                <a:t>160 specialized beetle species on the canopy per tree species</a:t>
              </a:r>
            </a:p>
          </p:txBody>
        </p:sp>
      </p:grpSp>
      <p:grpSp>
        <p:nvGrpSpPr>
          <p:cNvPr id="20" name="Group 19"/>
          <p:cNvGrpSpPr/>
          <p:nvPr/>
        </p:nvGrpSpPr>
        <p:grpSpPr>
          <a:xfrm>
            <a:off x="4910038" y="1795863"/>
            <a:ext cx="5734660" cy="1832332"/>
            <a:chOff x="3386038" y="1795862"/>
            <a:chExt cx="5734660" cy="1832332"/>
          </a:xfrm>
        </p:grpSpPr>
        <p:grpSp>
          <p:nvGrpSpPr>
            <p:cNvPr id="14" name="Group 13"/>
            <p:cNvGrpSpPr/>
            <p:nvPr/>
          </p:nvGrpSpPr>
          <p:grpSpPr>
            <a:xfrm>
              <a:off x="3386038" y="2044195"/>
              <a:ext cx="2861751" cy="1583999"/>
              <a:chOff x="3386038" y="2044195"/>
              <a:chExt cx="2861751" cy="1583999"/>
            </a:xfrm>
          </p:grpSpPr>
          <p:pic>
            <p:nvPicPr>
              <p:cNvPr id="3079"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27222" y="2633833"/>
                <a:ext cx="1620567" cy="994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Freeform 17"/>
              <p:cNvSpPr/>
              <p:nvPr/>
            </p:nvSpPr>
            <p:spPr>
              <a:xfrm rot="1905971">
                <a:off x="3386038" y="2044195"/>
                <a:ext cx="1507788" cy="208352"/>
              </a:xfrm>
              <a:custGeom>
                <a:avLst/>
                <a:gdLst>
                  <a:gd name="connsiteX0" fmla="*/ 0 w 1507788"/>
                  <a:gd name="connsiteY0" fmla="*/ 188897 h 208352"/>
                  <a:gd name="connsiteX1" fmla="*/ 496111 w 1507788"/>
                  <a:gd name="connsiteY1" fmla="*/ 13799 h 208352"/>
                  <a:gd name="connsiteX2" fmla="*/ 1079771 w 1507788"/>
                  <a:gd name="connsiteY2" fmla="*/ 33254 h 208352"/>
                  <a:gd name="connsiteX3" fmla="*/ 1507788 w 1507788"/>
                  <a:gd name="connsiteY3" fmla="*/ 208352 h 208352"/>
                </a:gdLst>
                <a:ahLst/>
                <a:cxnLst>
                  <a:cxn ang="0">
                    <a:pos x="connsiteX0" y="connsiteY0"/>
                  </a:cxn>
                  <a:cxn ang="0">
                    <a:pos x="connsiteX1" y="connsiteY1"/>
                  </a:cxn>
                  <a:cxn ang="0">
                    <a:pos x="connsiteX2" y="connsiteY2"/>
                  </a:cxn>
                  <a:cxn ang="0">
                    <a:pos x="connsiteX3" y="connsiteY3"/>
                  </a:cxn>
                </a:cxnLst>
                <a:rect l="l" t="t" r="r" b="b"/>
                <a:pathLst>
                  <a:path w="1507788" h="208352">
                    <a:moveTo>
                      <a:pt x="0" y="188897"/>
                    </a:moveTo>
                    <a:cubicBezTo>
                      <a:pt x="158074" y="114318"/>
                      <a:pt x="316149" y="39739"/>
                      <a:pt x="496111" y="13799"/>
                    </a:cubicBezTo>
                    <a:cubicBezTo>
                      <a:pt x="676073" y="-12141"/>
                      <a:pt x="911158" y="829"/>
                      <a:pt x="1079771" y="33254"/>
                    </a:cubicBezTo>
                    <a:cubicBezTo>
                      <a:pt x="1248384" y="65679"/>
                      <a:pt x="1378086" y="137015"/>
                      <a:pt x="1507788" y="208352"/>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2" name="TextBox 3"/>
            <p:cNvSpPr txBox="1">
              <a:spLocks noChangeArrowheads="1"/>
            </p:cNvSpPr>
            <p:nvPr/>
          </p:nvSpPr>
          <p:spPr bwMode="auto">
            <a:xfrm>
              <a:off x="4334708" y="1795862"/>
              <a:ext cx="47859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2400" dirty="0"/>
                <a:t>4 out of 10 insect species are beetles</a:t>
              </a:r>
            </a:p>
          </p:txBody>
        </p:sp>
      </p:grpSp>
      <p:sp>
        <p:nvSpPr>
          <p:cNvPr id="23" name="TextBox 3"/>
          <p:cNvSpPr txBox="1">
            <a:spLocks noChangeArrowheads="1"/>
          </p:cNvSpPr>
          <p:nvPr/>
        </p:nvSpPr>
        <p:spPr bwMode="auto">
          <a:xfrm>
            <a:off x="7938045" y="2718933"/>
            <a:ext cx="313866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2400" dirty="0"/>
              <a:t>400 species specialized per tree’s canopies</a:t>
            </a:r>
          </a:p>
        </p:txBody>
      </p:sp>
      <p:sp>
        <p:nvSpPr>
          <p:cNvPr id="26" name="TextBox 3"/>
          <p:cNvSpPr txBox="1">
            <a:spLocks noChangeArrowheads="1"/>
          </p:cNvSpPr>
          <p:nvPr/>
        </p:nvSpPr>
        <p:spPr bwMode="auto">
          <a:xfrm>
            <a:off x="8924096" y="4928989"/>
            <a:ext cx="28695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2000" dirty="0"/>
              <a:t>600 species specialized per tree species</a:t>
            </a:r>
          </a:p>
        </p:txBody>
      </p:sp>
      <p:grpSp>
        <p:nvGrpSpPr>
          <p:cNvPr id="21" name="Group 20"/>
          <p:cNvGrpSpPr/>
          <p:nvPr/>
        </p:nvGrpSpPr>
        <p:grpSpPr>
          <a:xfrm>
            <a:off x="7889162" y="3213190"/>
            <a:ext cx="4049993" cy="2363383"/>
            <a:chOff x="6365161" y="3213189"/>
            <a:chExt cx="4049993" cy="2363383"/>
          </a:xfrm>
        </p:grpSpPr>
        <p:grpSp>
          <p:nvGrpSpPr>
            <p:cNvPr id="15" name="Group 14"/>
            <p:cNvGrpSpPr/>
            <p:nvPr/>
          </p:nvGrpSpPr>
          <p:grpSpPr>
            <a:xfrm>
              <a:off x="6365161" y="3213189"/>
              <a:ext cx="940312" cy="2363383"/>
              <a:chOff x="6365161" y="3213189"/>
              <a:chExt cx="940312" cy="2363383"/>
            </a:xfrm>
          </p:grpSpPr>
          <p:pic>
            <p:nvPicPr>
              <p:cNvPr id="25"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65161" y="3883475"/>
                <a:ext cx="940312" cy="1693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Freeform 23"/>
              <p:cNvSpPr/>
              <p:nvPr/>
            </p:nvSpPr>
            <p:spPr>
              <a:xfrm rot="3211457">
                <a:off x="6075634" y="3524301"/>
                <a:ext cx="775303" cy="153080"/>
              </a:xfrm>
              <a:custGeom>
                <a:avLst/>
                <a:gdLst>
                  <a:gd name="connsiteX0" fmla="*/ 0 w 1507788"/>
                  <a:gd name="connsiteY0" fmla="*/ 188897 h 208352"/>
                  <a:gd name="connsiteX1" fmla="*/ 496111 w 1507788"/>
                  <a:gd name="connsiteY1" fmla="*/ 13799 h 208352"/>
                  <a:gd name="connsiteX2" fmla="*/ 1079771 w 1507788"/>
                  <a:gd name="connsiteY2" fmla="*/ 33254 h 208352"/>
                  <a:gd name="connsiteX3" fmla="*/ 1507788 w 1507788"/>
                  <a:gd name="connsiteY3" fmla="*/ 208352 h 208352"/>
                </a:gdLst>
                <a:ahLst/>
                <a:cxnLst>
                  <a:cxn ang="0">
                    <a:pos x="connsiteX0" y="connsiteY0"/>
                  </a:cxn>
                  <a:cxn ang="0">
                    <a:pos x="connsiteX1" y="connsiteY1"/>
                  </a:cxn>
                  <a:cxn ang="0">
                    <a:pos x="connsiteX2" y="connsiteY2"/>
                  </a:cxn>
                  <a:cxn ang="0">
                    <a:pos x="connsiteX3" y="connsiteY3"/>
                  </a:cxn>
                </a:cxnLst>
                <a:rect l="l" t="t" r="r" b="b"/>
                <a:pathLst>
                  <a:path w="1507788" h="208352">
                    <a:moveTo>
                      <a:pt x="0" y="188897"/>
                    </a:moveTo>
                    <a:cubicBezTo>
                      <a:pt x="158074" y="114318"/>
                      <a:pt x="316149" y="39739"/>
                      <a:pt x="496111" y="13799"/>
                    </a:cubicBezTo>
                    <a:cubicBezTo>
                      <a:pt x="676073" y="-12141"/>
                      <a:pt x="911158" y="829"/>
                      <a:pt x="1079771" y="33254"/>
                    </a:cubicBezTo>
                    <a:cubicBezTo>
                      <a:pt x="1248384" y="65679"/>
                      <a:pt x="1378086" y="137015"/>
                      <a:pt x="1507788" y="208352"/>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6" name="Group 15"/>
            <p:cNvGrpSpPr/>
            <p:nvPr/>
          </p:nvGrpSpPr>
          <p:grpSpPr>
            <a:xfrm>
              <a:off x="6365161" y="4287745"/>
              <a:ext cx="4049993" cy="707886"/>
              <a:chOff x="6365161" y="4287745"/>
              <a:chExt cx="4049993" cy="707886"/>
            </a:xfrm>
          </p:grpSpPr>
          <p:cxnSp>
            <p:nvCxnSpPr>
              <p:cNvPr id="7" name="Straight Connector 6"/>
              <p:cNvCxnSpPr/>
              <p:nvPr/>
            </p:nvCxnSpPr>
            <p:spPr>
              <a:xfrm>
                <a:off x="6365161" y="4610911"/>
                <a:ext cx="1076499" cy="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30" name="TextBox 3"/>
              <p:cNvSpPr txBox="1">
                <a:spLocks noChangeArrowheads="1"/>
              </p:cNvSpPr>
              <p:nvPr/>
            </p:nvSpPr>
            <p:spPr bwMode="auto">
              <a:xfrm>
                <a:off x="7409333" y="4287745"/>
                <a:ext cx="300582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2000" dirty="0"/>
                  <a:t>2 out of 3 insect species live in the canopy, then</a:t>
                </a:r>
              </a:p>
            </p:txBody>
          </p:sp>
        </p:grpSp>
      </p:grpSp>
      <p:sp>
        <p:nvSpPr>
          <p:cNvPr id="31" name="TextBox 3"/>
          <p:cNvSpPr txBox="1">
            <a:spLocks noChangeArrowheads="1"/>
          </p:cNvSpPr>
          <p:nvPr/>
        </p:nvSpPr>
        <p:spPr bwMode="auto">
          <a:xfrm>
            <a:off x="1620981" y="6027003"/>
            <a:ext cx="956770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sz="2400" b="1" dirty="0"/>
              <a:t>Considering that there are 50.000 species of tropical trees, then there will be 30 million species of insects in the tropics</a:t>
            </a:r>
          </a:p>
        </p:txBody>
      </p:sp>
    </p:spTree>
    <p:extLst>
      <p:ext uri="{BB962C8B-B14F-4D97-AF65-F5344CB8AC3E}">
        <p14:creationId xmlns:p14="http://schemas.microsoft.com/office/powerpoint/2010/main" val="1138111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up)">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up)">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p:bldP spid="3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3"/>
          <p:cNvSpPr txBox="1">
            <a:spLocks noChangeArrowheads="1"/>
          </p:cNvSpPr>
          <p:nvPr/>
        </p:nvSpPr>
        <p:spPr bwMode="auto">
          <a:xfrm>
            <a:off x="1533526" y="0"/>
            <a:ext cx="55058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2800" b="1" dirty="0"/>
              <a:t>But how many species are there?: </a:t>
            </a:r>
          </a:p>
        </p:txBody>
      </p:sp>
      <p:sp>
        <p:nvSpPr>
          <p:cNvPr id="12" name="TextBox 3"/>
          <p:cNvSpPr txBox="1">
            <a:spLocks noChangeArrowheads="1"/>
          </p:cNvSpPr>
          <p:nvPr/>
        </p:nvSpPr>
        <p:spPr bwMode="auto">
          <a:xfrm>
            <a:off x="4657197" y="524815"/>
            <a:ext cx="2133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2400" dirty="0"/>
              <a:t>Expert opinions</a:t>
            </a:r>
          </a:p>
        </p:txBody>
      </p:sp>
      <p:sp>
        <p:nvSpPr>
          <p:cNvPr id="13" name="TextBox 3"/>
          <p:cNvSpPr txBox="1">
            <a:spLocks noChangeArrowheads="1"/>
          </p:cNvSpPr>
          <p:nvPr/>
        </p:nvSpPr>
        <p:spPr bwMode="auto">
          <a:xfrm>
            <a:off x="6724852" y="63150"/>
            <a:ext cx="19272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2400" dirty="0"/>
              <a:t>Indirect count</a:t>
            </a:r>
          </a:p>
        </p:txBody>
      </p:sp>
      <p:sp>
        <p:nvSpPr>
          <p:cNvPr id="7" name="Rectangle 6">
            <a:extLst>
              <a:ext uri="{FF2B5EF4-FFF2-40B4-BE49-F238E27FC236}">
                <a16:creationId xmlns:a16="http://schemas.microsoft.com/office/drawing/2014/main" id="{0DB7724F-3DA7-440C-B6C9-AAF677581E9D}"/>
              </a:ext>
            </a:extLst>
          </p:cNvPr>
          <p:cNvSpPr>
            <a:spLocks noChangeArrowheads="1"/>
          </p:cNvSpPr>
          <p:nvPr/>
        </p:nvSpPr>
        <p:spPr bwMode="auto">
          <a:xfrm>
            <a:off x="957552" y="6015903"/>
            <a:ext cx="864235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CA" altLang="en-US" sz="1400">
                <a:solidFill>
                  <a:srgbClr val="FF0000"/>
                </a:solidFill>
                <a:latin typeface="Arial" panose="020B0604020202020204" pitchFamily="34" charset="0"/>
              </a:rPr>
              <a:t>Unfortunately:</a:t>
            </a:r>
          </a:p>
          <a:p>
            <a:pPr eaLnBrk="1" hangingPunct="1">
              <a:spcBef>
                <a:spcPct val="0"/>
              </a:spcBef>
              <a:buFontTx/>
              <a:buNone/>
            </a:pPr>
            <a:r>
              <a:rPr lang="en-CA" altLang="en-US" sz="1400">
                <a:solidFill>
                  <a:srgbClr val="FF0000"/>
                </a:solidFill>
                <a:latin typeface="Arial" panose="020B0604020202020204" pitchFamily="34" charset="0"/>
              </a:rPr>
              <a:t>→ Expert opinions are variable. Lambshead (1993) 100 million species of nematodes.  Lambshead and Boucher (2003)  no more than 1 million.</a:t>
            </a:r>
          </a:p>
        </p:txBody>
      </p:sp>
      <p:sp>
        <p:nvSpPr>
          <p:cNvPr id="8" name="Rectangle 7">
            <a:extLst>
              <a:ext uri="{FF2B5EF4-FFF2-40B4-BE49-F238E27FC236}">
                <a16:creationId xmlns:a16="http://schemas.microsoft.com/office/drawing/2014/main" id="{FF0F0858-1EA7-4AEB-AAFC-8FC4623C42D8}"/>
              </a:ext>
            </a:extLst>
          </p:cNvPr>
          <p:cNvSpPr>
            <a:spLocks noChangeArrowheads="1"/>
          </p:cNvSpPr>
          <p:nvPr/>
        </p:nvSpPr>
        <p:spPr bwMode="auto">
          <a:xfrm>
            <a:off x="7542502" y="2820265"/>
            <a:ext cx="22860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FF0000"/>
                </a:solidFill>
              </a:rPr>
              <a:t>Among experts their opinions on the global  number of species ranges between 3 and 100 million species (May 2010)</a:t>
            </a:r>
          </a:p>
        </p:txBody>
      </p:sp>
      <p:sp>
        <p:nvSpPr>
          <p:cNvPr id="9" name="Rectangle 8">
            <a:extLst>
              <a:ext uri="{FF2B5EF4-FFF2-40B4-BE49-F238E27FC236}">
                <a16:creationId xmlns:a16="http://schemas.microsoft.com/office/drawing/2014/main" id="{8EB9616D-72F8-4F4D-B010-BA5828AAE4E8}"/>
              </a:ext>
            </a:extLst>
          </p:cNvPr>
          <p:cNvSpPr>
            <a:spLocks noChangeArrowheads="1"/>
          </p:cNvSpPr>
          <p:nvPr/>
        </p:nvSpPr>
        <p:spPr bwMode="auto">
          <a:xfrm>
            <a:off x="868652" y="3607665"/>
            <a:ext cx="26543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600"/>
              <a:t>How many species are there?</a:t>
            </a:r>
          </a:p>
        </p:txBody>
      </p:sp>
      <p:grpSp>
        <p:nvGrpSpPr>
          <p:cNvPr id="10" name="Group 9">
            <a:extLst>
              <a:ext uri="{FF2B5EF4-FFF2-40B4-BE49-F238E27FC236}">
                <a16:creationId xmlns:a16="http://schemas.microsoft.com/office/drawing/2014/main" id="{0E07938F-B272-46E6-BD31-55B6188E5528}"/>
              </a:ext>
            </a:extLst>
          </p:cNvPr>
          <p:cNvGrpSpPr>
            <a:grpSpLocks/>
          </p:cNvGrpSpPr>
          <p:nvPr/>
        </p:nvGrpSpPr>
        <p:grpSpPr bwMode="auto">
          <a:xfrm>
            <a:off x="3268952" y="1531215"/>
            <a:ext cx="4092575" cy="4381500"/>
            <a:chOff x="2427929" y="834915"/>
            <a:chExt cx="4091971" cy="4381469"/>
          </a:xfrm>
        </p:grpSpPr>
        <p:grpSp>
          <p:nvGrpSpPr>
            <p:cNvPr id="14" name="Group 9">
              <a:extLst>
                <a:ext uri="{FF2B5EF4-FFF2-40B4-BE49-F238E27FC236}">
                  <a16:creationId xmlns:a16="http://schemas.microsoft.com/office/drawing/2014/main" id="{68A940FD-F607-492C-979F-E9ED095808EA}"/>
                </a:ext>
              </a:extLst>
            </p:cNvPr>
            <p:cNvGrpSpPr>
              <a:grpSpLocks/>
            </p:cNvGrpSpPr>
            <p:nvPr/>
          </p:nvGrpSpPr>
          <p:grpSpPr bwMode="auto">
            <a:xfrm>
              <a:off x="4899900" y="2043146"/>
              <a:ext cx="1620000" cy="2328840"/>
              <a:chOff x="2006715" y="977244"/>
              <a:chExt cx="1620000" cy="2328840"/>
            </a:xfrm>
          </p:grpSpPr>
          <p:pic>
            <p:nvPicPr>
              <p:cNvPr id="24" name="Picture 2">
                <a:extLst>
                  <a:ext uri="{FF2B5EF4-FFF2-40B4-BE49-F238E27FC236}">
                    <a16:creationId xmlns:a16="http://schemas.microsoft.com/office/drawing/2014/main" id="{A5BA3E0B-AA40-4EC1-B0AC-54F0CB47D2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6715" y="1315798"/>
                <a:ext cx="1620000" cy="1990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a:extLst>
                  <a:ext uri="{FF2B5EF4-FFF2-40B4-BE49-F238E27FC236}">
                    <a16:creationId xmlns:a16="http://schemas.microsoft.com/office/drawing/2014/main" id="{97C50B0E-95F1-4B77-97DD-F711354EF7F7}"/>
                  </a:ext>
                </a:extLst>
              </p:cNvPr>
              <p:cNvSpPr txBox="1"/>
              <p:nvPr/>
            </p:nvSpPr>
            <p:spPr>
              <a:xfrm>
                <a:off x="2006116" y="977092"/>
                <a:ext cx="1620599" cy="369884"/>
              </a:xfrm>
              <a:prstGeom prst="rect">
                <a:avLst/>
              </a:prstGeom>
              <a:solidFill>
                <a:schemeClr val="accent2">
                  <a:lumMod val="20000"/>
                  <a:lumOff val="80000"/>
                </a:schemeClr>
              </a:solidFill>
            </p:spPr>
            <p:txBody>
              <a:bodyPr wrap="none">
                <a:spAutoFit/>
              </a:bodyPr>
              <a:lstStyle/>
              <a:p>
                <a:pPr algn="ctr" eaLnBrk="1" hangingPunct="1">
                  <a:defRPr/>
                </a:pPr>
                <a:r>
                  <a:rPr lang="en-US" dirty="0"/>
                  <a:t>Carl Linnaeus</a:t>
                </a:r>
                <a:endParaRPr lang="en-CA" dirty="0"/>
              </a:p>
            </p:txBody>
          </p:sp>
        </p:grpSp>
        <p:grpSp>
          <p:nvGrpSpPr>
            <p:cNvPr id="15" name="Group 8">
              <a:extLst>
                <a:ext uri="{FF2B5EF4-FFF2-40B4-BE49-F238E27FC236}">
                  <a16:creationId xmlns:a16="http://schemas.microsoft.com/office/drawing/2014/main" id="{C78B6BAA-EA79-4492-B97C-7FFB6274775D}"/>
                </a:ext>
              </a:extLst>
            </p:cNvPr>
            <p:cNvGrpSpPr>
              <a:grpSpLocks/>
            </p:cNvGrpSpPr>
            <p:nvPr/>
          </p:nvGrpSpPr>
          <p:grpSpPr bwMode="auto">
            <a:xfrm>
              <a:off x="3192119" y="3084357"/>
              <a:ext cx="1620000" cy="2132027"/>
              <a:chOff x="206515" y="2438890"/>
              <a:chExt cx="1620000" cy="2132027"/>
            </a:xfrm>
          </p:grpSpPr>
          <p:pic>
            <p:nvPicPr>
              <p:cNvPr id="22" name="Picture 3">
                <a:extLst>
                  <a:ext uri="{FF2B5EF4-FFF2-40B4-BE49-F238E27FC236}">
                    <a16:creationId xmlns:a16="http://schemas.microsoft.com/office/drawing/2014/main" id="{DDD170AB-8780-4EEA-924A-01EB50EDE0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515" y="2808222"/>
                <a:ext cx="1620000" cy="1762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Box 22">
                <a:extLst>
                  <a:ext uri="{FF2B5EF4-FFF2-40B4-BE49-F238E27FC236}">
                    <a16:creationId xmlns:a16="http://schemas.microsoft.com/office/drawing/2014/main" id="{542A828F-8961-4E3E-9BE5-09E5C5B8F481}"/>
                  </a:ext>
                </a:extLst>
              </p:cNvPr>
              <p:cNvSpPr txBox="1"/>
              <p:nvPr/>
            </p:nvSpPr>
            <p:spPr>
              <a:xfrm>
                <a:off x="205799" y="2438920"/>
                <a:ext cx="1620599" cy="369884"/>
              </a:xfrm>
              <a:prstGeom prst="rect">
                <a:avLst/>
              </a:prstGeom>
              <a:solidFill>
                <a:schemeClr val="accent2">
                  <a:lumMod val="20000"/>
                  <a:lumOff val="80000"/>
                </a:schemeClr>
              </a:solidFill>
            </p:spPr>
            <p:txBody>
              <a:bodyPr wrap="none">
                <a:spAutoFit/>
              </a:bodyPr>
              <a:lstStyle/>
              <a:p>
                <a:pPr algn="ctr" eaLnBrk="1" hangingPunct="1">
                  <a:defRPr/>
                </a:pPr>
                <a:r>
                  <a:rPr lang="en-US" dirty="0"/>
                  <a:t>Robert May</a:t>
                </a:r>
                <a:endParaRPr lang="en-CA" dirty="0"/>
              </a:p>
            </p:txBody>
          </p:sp>
        </p:grpSp>
        <p:grpSp>
          <p:nvGrpSpPr>
            <p:cNvPr id="16" name="Group 10">
              <a:extLst>
                <a:ext uri="{FF2B5EF4-FFF2-40B4-BE49-F238E27FC236}">
                  <a16:creationId xmlns:a16="http://schemas.microsoft.com/office/drawing/2014/main" id="{B0CC48E3-4433-4278-AAA6-A02681C84AE2}"/>
                </a:ext>
              </a:extLst>
            </p:cNvPr>
            <p:cNvGrpSpPr>
              <a:grpSpLocks/>
            </p:cNvGrpSpPr>
            <p:nvPr/>
          </p:nvGrpSpPr>
          <p:grpSpPr bwMode="auto">
            <a:xfrm>
              <a:off x="3189710" y="834915"/>
              <a:ext cx="1620000" cy="2122626"/>
              <a:chOff x="3934341" y="2074817"/>
              <a:chExt cx="1620000" cy="2122626"/>
            </a:xfrm>
          </p:grpSpPr>
          <p:pic>
            <p:nvPicPr>
              <p:cNvPr id="20" name="Picture 4">
                <a:extLst>
                  <a:ext uri="{FF2B5EF4-FFF2-40B4-BE49-F238E27FC236}">
                    <a16:creationId xmlns:a16="http://schemas.microsoft.com/office/drawing/2014/main" id="{08009D9F-4C83-4A64-91F9-44DB9850E6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4341" y="2438890"/>
                <a:ext cx="1620000" cy="1758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20">
                <a:extLst>
                  <a:ext uri="{FF2B5EF4-FFF2-40B4-BE49-F238E27FC236}">
                    <a16:creationId xmlns:a16="http://schemas.microsoft.com/office/drawing/2014/main" id="{FF0E7BE4-0949-4650-9B6E-491FEAD18910}"/>
                  </a:ext>
                </a:extLst>
              </p:cNvPr>
              <p:cNvSpPr txBox="1"/>
              <p:nvPr/>
            </p:nvSpPr>
            <p:spPr>
              <a:xfrm>
                <a:off x="3934448" y="2074817"/>
                <a:ext cx="1620598" cy="369885"/>
              </a:xfrm>
              <a:prstGeom prst="rect">
                <a:avLst/>
              </a:prstGeom>
              <a:solidFill>
                <a:schemeClr val="accent2">
                  <a:lumMod val="20000"/>
                  <a:lumOff val="80000"/>
                </a:schemeClr>
              </a:solidFill>
            </p:spPr>
            <p:txBody>
              <a:bodyPr wrap="none">
                <a:spAutoFit/>
              </a:bodyPr>
              <a:lstStyle/>
              <a:p>
                <a:pPr algn="ctr" eaLnBrk="1" hangingPunct="1">
                  <a:defRPr/>
                </a:pPr>
                <a:r>
                  <a:rPr lang="en-US" dirty="0"/>
                  <a:t>Ed Wilson</a:t>
                </a:r>
                <a:endParaRPr lang="en-CA" dirty="0"/>
              </a:p>
            </p:txBody>
          </p:sp>
        </p:grpSp>
        <p:sp>
          <p:nvSpPr>
            <p:cNvPr id="17" name="Freeform 17">
              <a:extLst>
                <a:ext uri="{FF2B5EF4-FFF2-40B4-BE49-F238E27FC236}">
                  <a16:creationId xmlns:a16="http://schemas.microsoft.com/office/drawing/2014/main" id="{ED810FAE-38B1-4CCC-AE38-D689B51D7DDC}"/>
                </a:ext>
              </a:extLst>
            </p:cNvPr>
            <p:cNvSpPr/>
            <p:nvPr/>
          </p:nvSpPr>
          <p:spPr>
            <a:xfrm rot="19653588">
              <a:off x="2427929" y="2266830"/>
              <a:ext cx="936487" cy="539746"/>
            </a:xfrm>
            <a:custGeom>
              <a:avLst/>
              <a:gdLst>
                <a:gd name="connsiteX0" fmla="*/ 0 w 1507788"/>
                <a:gd name="connsiteY0" fmla="*/ 188897 h 208352"/>
                <a:gd name="connsiteX1" fmla="*/ 496111 w 1507788"/>
                <a:gd name="connsiteY1" fmla="*/ 13799 h 208352"/>
                <a:gd name="connsiteX2" fmla="*/ 1079771 w 1507788"/>
                <a:gd name="connsiteY2" fmla="*/ 33254 h 208352"/>
                <a:gd name="connsiteX3" fmla="*/ 1507788 w 1507788"/>
                <a:gd name="connsiteY3" fmla="*/ 208352 h 208352"/>
                <a:gd name="connsiteX0" fmla="*/ 0 w 1723524"/>
                <a:gd name="connsiteY0" fmla="*/ 188897 h 188897"/>
                <a:gd name="connsiteX1" fmla="*/ 496111 w 1723524"/>
                <a:gd name="connsiteY1" fmla="*/ 13799 h 188897"/>
                <a:gd name="connsiteX2" fmla="*/ 1079771 w 1723524"/>
                <a:gd name="connsiteY2" fmla="*/ 33254 h 188897"/>
                <a:gd name="connsiteX3" fmla="*/ 1723523 w 1723524"/>
                <a:gd name="connsiteY3" fmla="*/ 55684 h 188897"/>
                <a:gd name="connsiteX0" fmla="*/ 0 w 1723522"/>
                <a:gd name="connsiteY0" fmla="*/ 180311 h 180311"/>
                <a:gd name="connsiteX1" fmla="*/ 496111 w 1723522"/>
                <a:gd name="connsiteY1" fmla="*/ 5213 h 180311"/>
                <a:gd name="connsiteX2" fmla="*/ 1723523 w 1723522"/>
                <a:gd name="connsiteY2" fmla="*/ 47098 h 180311"/>
                <a:gd name="connsiteX0" fmla="*/ 0 w 1723524"/>
                <a:gd name="connsiteY0" fmla="*/ 247449 h 247449"/>
                <a:gd name="connsiteX1" fmla="*/ 1023955 w 1723524"/>
                <a:gd name="connsiteY1" fmla="*/ 2636 h 247449"/>
                <a:gd name="connsiteX2" fmla="*/ 1723523 w 1723524"/>
                <a:gd name="connsiteY2" fmla="*/ 114236 h 247449"/>
                <a:gd name="connsiteX0" fmla="*/ 0 w 1987297"/>
                <a:gd name="connsiteY0" fmla="*/ 271489 h 271489"/>
                <a:gd name="connsiteX1" fmla="*/ 1023955 w 1987297"/>
                <a:gd name="connsiteY1" fmla="*/ 26676 h 271489"/>
                <a:gd name="connsiteX2" fmla="*/ 1987296 w 1987297"/>
                <a:gd name="connsiteY2" fmla="*/ 12377 h 271489"/>
                <a:gd name="connsiteX0" fmla="*/ 0 w 1987295"/>
                <a:gd name="connsiteY0" fmla="*/ 266035 h 266035"/>
                <a:gd name="connsiteX1" fmla="*/ 911258 w 1987295"/>
                <a:gd name="connsiteY1" fmla="*/ 33300 h 266035"/>
                <a:gd name="connsiteX2" fmla="*/ 1987296 w 1987295"/>
                <a:gd name="connsiteY2" fmla="*/ 6923 h 266035"/>
                <a:gd name="connsiteX0" fmla="*/ 0 w 1496605"/>
                <a:gd name="connsiteY0" fmla="*/ 301744 h 301744"/>
                <a:gd name="connsiteX1" fmla="*/ 911258 w 1496605"/>
                <a:gd name="connsiteY1" fmla="*/ 69009 h 301744"/>
                <a:gd name="connsiteX2" fmla="*/ 1496604 w 1496605"/>
                <a:gd name="connsiteY2" fmla="*/ 1663 h 301744"/>
                <a:gd name="connsiteX0" fmla="*/ 0 w 1496603"/>
                <a:gd name="connsiteY0" fmla="*/ 302027 h 302027"/>
                <a:gd name="connsiteX1" fmla="*/ 753159 w 1496603"/>
                <a:gd name="connsiteY1" fmla="*/ 63846 h 302027"/>
                <a:gd name="connsiteX2" fmla="*/ 1496604 w 1496603"/>
                <a:gd name="connsiteY2" fmla="*/ 1946 h 302027"/>
              </a:gdLst>
              <a:ahLst/>
              <a:cxnLst>
                <a:cxn ang="0">
                  <a:pos x="connsiteX0" y="connsiteY0"/>
                </a:cxn>
                <a:cxn ang="0">
                  <a:pos x="connsiteX1" y="connsiteY1"/>
                </a:cxn>
                <a:cxn ang="0">
                  <a:pos x="connsiteX2" y="connsiteY2"/>
                </a:cxn>
              </a:cxnLst>
              <a:rect l="l" t="t" r="r" b="b"/>
              <a:pathLst>
                <a:path w="1496603" h="302027">
                  <a:moveTo>
                    <a:pt x="0" y="302027"/>
                  </a:moveTo>
                  <a:cubicBezTo>
                    <a:pt x="158074" y="227448"/>
                    <a:pt x="503725" y="113859"/>
                    <a:pt x="753159" y="63846"/>
                  </a:cubicBezTo>
                  <a:cubicBezTo>
                    <a:pt x="1002593" y="13833"/>
                    <a:pt x="1240893" y="-6780"/>
                    <a:pt x="1496604" y="1946"/>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a:p>
          </p:txBody>
        </p:sp>
        <p:sp>
          <p:nvSpPr>
            <p:cNvPr id="18" name="Freeform 19">
              <a:extLst>
                <a:ext uri="{FF2B5EF4-FFF2-40B4-BE49-F238E27FC236}">
                  <a16:creationId xmlns:a16="http://schemas.microsoft.com/office/drawing/2014/main" id="{E6276679-D532-4C6E-BEB1-804727DDE660}"/>
                </a:ext>
              </a:extLst>
            </p:cNvPr>
            <p:cNvSpPr/>
            <p:nvPr/>
          </p:nvSpPr>
          <p:spPr>
            <a:xfrm rot="1906196" flipV="1">
              <a:off x="2427929" y="3216148"/>
              <a:ext cx="936487" cy="539746"/>
            </a:xfrm>
            <a:custGeom>
              <a:avLst/>
              <a:gdLst>
                <a:gd name="connsiteX0" fmla="*/ 0 w 1507788"/>
                <a:gd name="connsiteY0" fmla="*/ 188897 h 208352"/>
                <a:gd name="connsiteX1" fmla="*/ 496111 w 1507788"/>
                <a:gd name="connsiteY1" fmla="*/ 13799 h 208352"/>
                <a:gd name="connsiteX2" fmla="*/ 1079771 w 1507788"/>
                <a:gd name="connsiteY2" fmla="*/ 33254 h 208352"/>
                <a:gd name="connsiteX3" fmla="*/ 1507788 w 1507788"/>
                <a:gd name="connsiteY3" fmla="*/ 208352 h 208352"/>
                <a:gd name="connsiteX0" fmla="*/ 0 w 1723524"/>
                <a:gd name="connsiteY0" fmla="*/ 188897 h 188897"/>
                <a:gd name="connsiteX1" fmla="*/ 496111 w 1723524"/>
                <a:gd name="connsiteY1" fmla="*/ 13799 h 188897"/>
                <a:gd name="connsiteX2" fmla="*/ 1079771 w 1723524"/>
                <a:gd name="connsiteY2" fmla="*/ 33254 h 188897"/>
                <a:gd name="connsiteX3" fmla="*/ 1723523 w 1723524"/>
                <a:gd name="connsiteY3" fmla="*/ 55684 h 188897"/>
                <a:gd name="connsiteX0" fmla="*/ 0 w 1723522"/>
                <a:gd name="connsiteY0" fmla="*/ 180311 h 180311"/>
                <a:gd name="connsiteX1" fmla="*/ 496111 w 1723522"/>
                <a:gd name="connsiteY1" fmla="*/ 5213 h 180311"/>
                <a:gd name="connsiteX2" fmla="*/ 1723523 w 1723522"/>
                <a:gd name="connsiteY2" fmla="*/ 47098 h 180311"/>
                <a:gd name="connsiteX0" fmla="*/ 0 w 1723524"/>
                <a:gd name="connsiteY0" fmla="*/ 247449 h 247449"/>
                <a:gd name="connsiteX1" fmla="*/ 1023955 w 1723524"/>
                <a:gd name="connsiteY1" fmla="*/ 2636 h 247449"/>
                <a:gd name="connsiteX2" fmla="*/ 1723523 w 1723524"/>
                <a:gd name="connsiteY2" fmla="*/ 114236 h 247449"/>
                <a:gd name="connsiteX0" fmla="*/ 0 w 1987297"/>
                <a:gd name="connsiteY0" fmla="*/ 271489 h 271489"/>
                <a:gd name="connsiteX1" fmla="*/ 1023955 w 1987297"/>
                <a:gd name="connsiteY1" fmla="*/ 26676 h 271489"/>
                <a:gd name="connsiteX2" fmla="*/ 1987296 w 1987297"/>
                <a:gd name="connsiteY2" fmla="*/ 12377 h 271489"/>
                <a:gd name="connsiteX0" fmla="*/ 0 w 1987295"/>
                <a:gd name="connsiteY0" fmla="*/ 266035 h 266035"/>
                <a:gd name="connsiteX1" fmla="*/ 911258 w 1987295"/>
                <a:gd name="connsiteY1" fmla="*/ 33300 h 266035"/>
                <a:gd name="connsiteX2" fmla="*/ 1987296 w 1987295"/>
                <a:gd name="connsiteY2" fmla="*/ 6923 h 266035"/>
                <a:gd name="connsiteX0" fmla="*/ 0 w 1496605"/>
                <a:gd name="connsiteY0" fmla="*/ 301744 h 301744"/>
                <a:gd name="connsiteX1" fmla="*/ 911258 w 1496605"/>
                <a:gd name="connsiteY1" fmla="*/ 69009 h 301744"/>
                <a:gd name="connsiteX2" fmla="*/ 1496604 w 1496605"/>
                <a:gd name="connsiteY2" fmla="*/ 1663 h 301744"/>
                <a:gd name="connsiteX0" fmla="*/ 0 w 1496603"/>
                <a:gd name="connsiteY0" fmla="*/ 302027 h 302027"/>
                <a:gd name="connsiteX1" fmla="*/ 753159 w 1496603"/>
                <a:gd name="connsiteY1" fmla="*/ 63846 h 302027"/>
                <a:gd name="connsiteX2" fmla="*/ 1496604 w 1496603"/>
                <a:gd name="connsiteY2" fmla="*/ 1946 h 302027"/>
              </a:gdLst>
              <a:ahLst/>
              <a:cxnLst>
                <a:cxn ang="0">
                  <a:pos x="connsiteX0" y="connsiteY0"/>
                </a:cxn>
                <a:cxn ang="0">
                  <a:pos x="connsiteX1" y="connsiteY1"/>
                </a:cxn>
                <a:cxn ang="0">
                  <a:pos x="connsiteX2" y="connsiteY2"/>
                </a:cxn>
              </a:cxnLst>
              <a:rect l="l" t="t" r="r" b="b"/>
              <a:pathLst>
                <a:path w="1496603" h="302027">
                  <a:moveTo>
                    <a:pt x="0" y="302027"/>
                  </a:moveTo>
                  <a:cubicBezTo>
                    <a:pt x="158074" y="227448"/>
                    <a:pt x="503725" y="113859"/>
                    <a:pt x="753159" y="63846"/>
                  </a:cubicBezTo>
                  <a:cubicBezTo>
                    <a:pt x="1002593" y="13833"/>
                    <a:pt x="1240893" y="-6780"/>
                    <a:pt x="1496604" y="1946"/>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a:p>
          </p:txBody>
        </p:sp>
        <p:sp>
          <p:nvSpPr>
            <p:cNvPr id="19" name="Freeform 20">
              <a:extLst>
                <a:ext uri="{FF2B5EF4-FFF2-40B4-BE49-F238E27FC236}">
                  <a16:creationId xmlns:a16="http://schemas.microsoft.com/office/drawing/2014/main" id="{82A5DED7-4457-46C1-A1B6-83A200F095C4}"/>
                </a:ext>
              </a:extLst>
            </p:cNvPr>
            <p:cNvSpPr/>
            <p:nvPr/>
          </p:nvSpPr>
          <p:spPr>
            <a:xfrm rot="19653588">
              <a:off x="2680304" y="2879601"/>
              <a:ext cx="504750" cy="333373"/>
            </a:xfrm>
            <a:custGeom>
              <a:avLst/>
              <a:gdLst>
                <a:gd name="connsiteX0" fmla="*/ 0 w 1507788"/>
                <a:gd name="connsiteY0" fmla="*/ 188897 h 208352"/>
                <a:gd name="connsiteX1" fmla="*/ 496111 w 1507788"/>
                <a:gd name="connsiteY1" fmla="*/ 13799 h 208352"/>
                <a:gd name="connsiteX2" fmla="*/ 1079771 w 1507788"/>
                <a:gd name="connsiteY2" fmla="*/ 33254 h 208352"/>
                <a:gd name="connsiteX3" fmla="*/ 1507788 w 1507788"/>
                <a:gd name="connsiteY3" fmla="*/ 208352 h 208352"/>
                <a:gd name="connsiteX0" fmla="*/ 0 w 1723524"/>
                <a:gd name="connsiteY0" fmla="*/ 188897 h 188897"/>
                <a:gd name="connsiteX1" fmla="*/ 496111 w 1723524"/>
                <a:gd name="connsiteY1" fmla="*/ 13799 h 188897"/>
                <a:gd name="connsiteX2" fmla="*/ 1079771 w 1723524"/>
                <a:gd name="connsiteY2" fmla="*/ 33254 h 188897"/>
                <a:gd name="connsiteX3" fmla="*/ 1723523 w 1723524"/>
                <a:gd name="connsiteY3" fmla="*/ 55684 h 188897"/>
                <a:gd name="connsiteX0" fmla="*/ 0 w 1723522"/>
                <a:gd name="connsiteY0" fmla="*/ 180311 h 180311"/>
                <a:gd name="connsiteX1" fmla="*/ 496111 w 1723522"/>
                <a:gd name="connsiteY1" fmla="*/ 5213 h 180311"/>
                <a:gd name="connsiteX2" fmla="*/ 1723523 w 1723522"/>
                <a:gd name="connsiteY2" fmla="*/ 47098 h 180311"/>
                <a:gd name="connsiteX0" fmla="*/ 0 w 1723524"/>
                <a:gd name="connsiteY0" fmla="*/ 247449 h 247449"/>
                <a:gd name="connsiteX1" fmla="*/ 1023955 w 1723524"/>
                <a:gd name="connsiteY1" fmla="*/ 2636 h 247449"/>
                <a:gd name="connsiteX2" fmla="*/ 1723523 w 1723524"/>
                <a:gd name="connsiteY2" fmla="*/ 114236 h 247449"/>
                <a:gd name="connsiteX0" fmla="*/ 0 w 1987297"/>
                <a:gd name="connsiteY0" fmla="*/ 271489 h 271489"/>
                <a:gd name="connsiteX1" fmla="*/ 1023955 w 1987297"/>
                <a:gd name="connsiteY1" fmla="*/ 26676 h 271489"/>
                <a:gd name="connsiteX2" fmla="*/ 1987296 w 1987297"/>
                <a:gd name="connsiteY2" fmla="*/ 12377 h 271489"/>
                <a:gd name="connsiteX0" fmla="*/ 0 w 1987295"/>
                <a:gd name="connsiteY0" fmla="*/ 266035 h 266035"/>
                <a:gd name="connsiteX1" fmla="*/ 911258 w 1987295"/>
                <a:gd name="connsiteY1" fmla="*/ 33300 h 266035"/>
                <a:gd name="connsiteX2" fmla="*/ 1987296 w 1987295"/>
                <a:gd name="connsiteY2" fmla="*/ 6923 h 266035"/>
                <a:gd name="connsiteX0" fmla="*/ 0 w 1496605"/>
                <a:gd name="connsiteY0" fmla="*/ 301744 h 301744"/>
                <a:gd name="connsiteX1" fmla="*/ 911258 w 1496605"/>
                <a:gd name="connsiteY1" fmla="*/ 69009 h 301744"/>
                <a:gd name="connsiteX2" fmla="*/ 1496604 w 1496605"/>
                <a:gd name="connsiteY2" fmla="*/ 1663 h 301744"/>
                <a:gd name="connsiteX0" fmla="*/ 0 w 1496603"/>
                <a:gd name="connsiteY0" fmla="*/ 302027 h 302027"/>
                <a:gd name="connsiteX1" fmla="*/ 753159 w 1496603"/>
                <a:gd name="connsiteY1" fmla="*/ 63846 h 302027"/>
                <a:gd name="connsiteX2" fmla="*/ 1496604 w 1496603"/>
                <a:gd name="connsiteY2" fmla="*/ 1946 h 302027"/>
                <a:gd name="connsiteX0" fmla="*/ 0 w 1496605"/>
                <a:gd name="connsiteY0" fmla="*/ 300081 h 300081"/>
                <a:gd name="connsiteX1" fmla="*/ 1496604 w 1496605"/>
                <a:gd name="connsiteY1" fmla="*/ 0 h 300081"/>
                <a:gd name="connsiteX0" fmla="*/ 0 w 807171"/>
                <a:gd name="connsiteY0" fmla="*/ 0 h 186772"/>
                <a:gd name="connsiteX1" fmla="*/ 807172 w 807171"/>
                <a:gd name="connsiteY1" fmla="*/ 186772 h 186772"/>
              </a:gdLst>
              <a:ahLst/>
              <a:cxnLst>
                <a:cxn ang="0">
                  <a:pos x="connsiteX0" y="connsiteY0"/>
                </a:cxn>
                <a:cxn ang="0">
                  <a:pos x="connsiteX1" y="connsiteY1"/>
                </a:cxn>
              </a:cxnLst>
              <a:rect l="l" t="t" r="r" b="b"/>
              <a:pathLst>
                <a:path w="807171" h="186772">
                  <a:moveTo>
                    <a:pt x="0" y="0"/>
                  </a:moveTo>
                  <a:lnTo>
                    <a:pt x="807172" y="186772"/>
                  </a:ln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a:p>
          </p:txBody>
        </p:sp>
      </p:grpSp>
    </p:spTree>
    <p:extLst>
      <p:ext uri="{BB962C8B-B14F-4D97-AF65-F5344CB8AC3E}">
        <p14:creationId xmlns:p14="http://schemas.microsoft.com/office/powerpoint/2010/main" val="152483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 grpId="0"/>
      <p:bldP spid="8" grpId="0"/>
      <p:bldP spid="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452</TotalTime>
  <Words>2234</Words>
  <Application>Microsoft Office PowerPoint</Application>
  <PresentationFormat>Widescreen</PresentationFormat>
  <Paragraphs>216</Paragraphs>
  <Slides>22</Slides>
  <Notes>19</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22</vt:i4>
      </vt:variant>
    </vt:vector>
  </HeadingPairs>
  <TitlesOfParts>
    <vt:vector size="29" baseType="lpstr">
      <vt:lpstr>Arial</vt:lpstr>
      <vt:lpstr>Calibri</vt:lpstr>
      <vt:lpstr>Lucida Grande</vt:lpstr>
      <vt:lpstr>Times New Roman</vt:lpstr>
      <vt:lpstr>Office Theme</vt:lpstr>
      <vt:lpstr>Bitmap Image</vt:lpstr>
      <vt:lpstr>Chart</vt:lpstr>
      <vt:lpstr>Species richness: Patterns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Nature, we think we can do 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Species richness</dc:title>
  <dc:creator>Camilo Mora</dc:creator>
  <cp:lastModifiedBy>Camilo</cp:lastModifiedBy>
  <cp:revision>59</cp:revision>
  <dcterms:created xsi:type="dcterms:W3CDTF">2011-11-07T20:01:16Z</dcterms:created>
  <dcterms:modified xsi:type="dcterms:W3CDTF">2022-01-16T22:58:30Z</dcterms:modified>
</cp:coreProperties>
</file>